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handoutMasterIdLst>
    <p:handoutMasterId r:id="rId24"/>
  </p:handoutMasterIdLst>
  <p:sldIdLst>
    <p:sldId id="256" r:id="rId2"/>
    <p:sldId id="264" r:id="rId3"/>
    <p:sldId id="274" r:id="rId4"/>
    <p:sldId id="287" r:id="rId5"/>
    <p:sldId id="275" r:id="rId6"/>
    <p:sldId id="276" r:id="rId7"/>
    <p:sldId id="289" r:id="rId8"/>
    <p:sldId id="279" r:id="rId9"/>
    <p:sldId id="278" r:id="rId10"/>
    <p:sldId id="277" r:id="rId11"/>
    <p:sldId id="280" r:id="rId12"/>
    <p:sldId id="281" r:id="rId13"/>
    <p:sldId id="261" r:id="rId14"/>
    <p:sldId id="258" r:id="rId15"/>
    <p:sldId id="271" r:id="rId16"/>
    <p:sldId id="284" r:id="rId17"/>
    <p:sldId id="262" r:id="rId18"/>
    <p:sldId id="286" r:id="rId19"/>
    <p:sldId id="290" r:id="rId20"/>
    <p:sldId id="272" r:id="rId21"/>
    <p:sldId id="288" r:id="rId22"/>
    <p:sldId id="270" r:id="rId23"/>
  </p:sldIdLst>
  <p:sldSz cx="12192000" cy="6858000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516" autoAdjust="0"/>
    <p:restoredTop sz="94660"/>
  </p:normalViewPr>
  <p:slideViewPr>
    <p:cSldViewPr snapToGrid="0">
      <p:cViewPr varScale="1">
        <p:scale>
          <a:sx n="74" d="100"/>
          <a:sy n="74" d="100"/>
        </p:scale>
        <p:origin x="51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74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E3AA37-E2D6-4F9F-AFEE-FA5921691051}" type="datetimeFigureOut">
              <a:rPr lang="pt-BR" smtClean="0"/>
              <a:t>28/08/2018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724BB1-E4B3-4139-9A37-D60CCC6D87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7808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ED7A1-97B7-4928-A3D7-BA566B938EC9}" type="datetimeFigureOut">
              <a:rPr lang="pt-BR" smtClean="0"/>
              <a:t>28/08/2018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65B03-F063-4B49-93C6-FE955C2988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4035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ED7A1-97B7-4928-A3D7-BA566B938EC9}" type="datetimeFigureOut">
              <a:rPr lang="pt-BR" smtClean="0"/>
              <a:t>28/08/2018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65B03-F063-4B49-93C6-FE955C2988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3213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ED7A1-97B7-4928-A3D7-BA566B938EC9}" type="datetimeFigureOut">
              <a:rPr lang="pt-BR" smtClean="0"/>
              <a:t>28/08/2018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65B03-F063-4B49-93C6-FE955C2988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9854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ED7A1-97B7-4928-A3D7-BA566B938EC9}" type="datetimeFigureOut">
              <a:rPr lang="pt-BR" smtClean="0"/>
              <a:t>28/08/2018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65B03-F063-4B49-93C6-FE955C2988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4224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ED7A1-97B7-4928-A3D7-BA566B938EC9}" type="datetimeFigureOut">
              <a:rPr lang="pt-BR" smtClean="0"/>
              <a:t>28/08/2018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65B03-F063-4B49-93C6-FE955C2988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3393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ED7A1-97B7-4928-A3D7-BA566B938EC9}" type="datetimeFigureOut">
              <a:rPr lang="pt-BR" smtClean="0"/>
              <a:t>28/08/2018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65B03-F063-4B49-93C6-FE955C2988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4634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ED7A1-97B7-4928-A3D7-BA566B938EC9}" type="datetimeFigureOut">
              <a:rPr lang="pt-BR" smtClean="0"/>
              <a:t>28/08/2018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65B03-F063-4B49-93C6-FE955C2988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1383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ED7A1-97B7-4928-A3D7-BA566B938EC9}" type="datetimeFigureOut">
              <a:rPr lang="pt-BR" smtClean="0"/>
              <a:t>28/08/2018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65B03-F063-4B49-93C6-FE955C2988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4995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ED7A1-97B7-4928-A3D7-BA566B938EC9}" type="datetimeFigureOut">
              <a:rPr lang="pt-BR" smtClean="0"/>
              <a:t>28/08/2018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65B03-F063-4B49-93C6-FE955C2988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1347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ED7A1-97B7-4928-A3D7-BA566B938EC9}" type="datetimeFigureOut">
              <a:rPr lang="pt-BR" smtClean="0"/>
              <a:t>28/08/2018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65B03-F063-4B49-93C6-FE955C2988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3303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ED7A1-97B7-4928-A3D7-BA566B938EC9}" type="datetimeFigureOut">
              <a:rPr lang="pt-BR" smtClean="0"/>
              <a:t>28/08/2018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65B03-F063-4B49-93C6-FE955C2988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6819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ED7A1-97B7-4928-A3D7-BA566B938EC9}" type="datetimeFigureOut">
              <a:rPr lang="pt-BR" smtClean="0"/>
              <a:t>28/08/2018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665B03-F063-4B49-93C6-FE955C2988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0798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2640169"/>
            <a:ext cx="12192000" cy="4636394"/>
          </a:xfrm>
        </p:spPr>
        <p:txBody>
          <a:bodyPr>
            <a:normAutofit fontScale="92500"/>
          </a:bodyPr>
          <a:lstStyle/>
          <a:p>
            <a:pPr marL="0" indent="0" algn="r">
              <a:buNone/>
            </a:pPr>
            <a:endParaRPr lang="pt-BR" sz="7100" b="1" dirty="0">
              <a:solidFill>
                <a:srgbClr val="FF0000"/>
              </a:solidFill>
              <a:latin typeface="Tempus Sans ITC" panose="04020404030D07020202" pitchFamily="82" charset="0"/>
            </a:endParaRPr>
          </a:p>
          <a:p>
            <a:pPr marL="0" indent="0" algn="r">
              <a:buNone/>
            </a:pPr>
            <a:endParaRPr lang="pt-BR" sz="7100" b="1" dirty="0" smtClean="0">
              <a:solidFill>
                <a:srgbClr val="FF0000"/>
              </a:solidFill>
              <a:latin typeface="Tempus Sans ITC" panose="04020404030D07020202" pitchFamily="82" charset="0"/>
            </a:endParaRPr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sz="3900" dirty="0" smtClean="0">
                <a:solidFill>
                  <a:schemeClr val="bg1"/>
                </a:solidFill>
              </a:rPr>
              <a:t>ECG Aula 5</a:t>
            </a:r>
            <a:r>
              <a:rPr lang="pt-BR" dirty="0" smtClean="0">
                <a:solidFill>
                  <a:schemeClr val="bg1"/>
                </a:solidFill>
              </a:rPr>
              <a:t>                                                      </a:t>
            </a:r>
            <a:r>
              <a:rPr lang="pt-BR" sz="7100" b="1" dirty="0" smtClean="0">
                <a:solidFill>
                  <a:schemeClr val="bg1"/>
                </a:solidFill>
                <a:latin typeface="Tempus Sans ITC" panose="04020404030D07020202" pitchFamily="82" charset="0"/>
              </a:rPr>
              <a:t>Fibrilação Atrial</a:t>
            </a:r>
            <a:endParaRPr lang="pt-BR" sz="7100" b="1" dirty="0">
              <a:solidFill>
                <a:schemeClr val="bg1"/>
              </a:solidFill>
              <a:latin typeface="Tempus Sans ITC" panose="04020404030D07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23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chemeClr val="accent5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2192000" cy="1325563"/>
          </a:xfrm>
        </p:spPr>
        <p:txBody>
          <a:bodyPr>
            <a:noAutofit/>
          </a:bodyPr>
          <a:lstStyle/>
          <a:p>
            <a:r>
              <a:rPr lang="pt-BR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Fibrilação Atrial no Estudo de Framingham</a:t>
            </a:r>
            <a:endParaRPr lang="pt-BR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825625"/>
            <a:ext cx="12192000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r>
              <a:rPr lang="pt-BR" sz="3200" dirty="0" smtClean="0">
                <a:solidFill>
                  <a:schemeClr val="bg1"/>
                </a:solidFill>
              </a:rPr>
              <a:t>Os três fatores relacionados com maior risco de F.A. :</a:t>
            </a:r>
            <a:endParaRPr lang="pt-BR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BR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t-BR" sz="3600" dirty="0" smtClean="0">
                <a:solidFill>
                  <a:srgbClr val="002060"/>
                </a:solidFill>
              </a:rPr>
              <a:t>1 - Átrio esquerdo aumentado;</a:t>
            </a:r>
          </a:p>
          <a:p>
            <a:pPr marL="0" indent="0" algn="ctr">
              <a:buNone/>
            </a:pPr>
            <a:endParaRPr lang="pt-BR" sz="3600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pt-BR" sz="3600" dirty="0" smtClean="0">
                <a:solidFill>
                  <a:srgbClr val="002060"/>
                </a:solidFill>
              </a:rPr>
              <a:t>2 - Fração de ejeção reduzida;</a:t>
            </a:r>
          </a:p>
          <a:p>
            <a:pPr marL="0" indent="0" algn="ctr">
              <a:buNone/>
            </a:pPr>
            <a:endParaRPr lang="pt-BR" sz="3600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pt-BR" sz="3600" dirty="0" smtClean="0">
                <a:solidFill>
                  <a:srgbClr val="002060"/>
                </a:solidFill>
              </a:rPr>
              <a:t>                                              3- Musculatura miocárdia espessa;</a:t>
            </a:r>
            <a:endParaRPr lang="pt-BR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00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chemeClr val="accent5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51515"/>
            <a:ext cx="12192000" cy="1532585"/>
          </a:xfrm>
        </p:spPr>
        <p:txBody>
          <a:bodyPr>
            <a:normAutofit/>
          </a:bodyPr>
          <a:lstStyle/>
          <a:p>
            <a:r>
              <a:rPr lang="pt-BR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Causas de FA:</a:t>
            </a: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    </a:t>
            </a:r>
            <a:b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</a:b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                            </a:t>
            </a: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a) No coração normal</a:t>
            </a: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-1" y="1648495"/>
            <a:ext cx="6684135" cy="5209503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pt-BR" sz="4000" dirty="0" smtClean="0">
                <a:solidFill>
                  <a:srgbClr val="C00000"/>
                </a:solidFill>
              </a:rPr>
              <a:t>Idiopática</a:t>
            </a:r>
            <a:r>
              <a:rPr lang="pt-BR" sz="4000" dirty="0">
                <a:solidFill>
                  <a:srgbClr val="C00000"/>
                </a:solidFill>
              </a:rPr>
              <a:t> </a:t>
            </a:r>
            <a:r>
              <a:rPr lang="pt-BR" sz="4000" dirty="0" smtClean="0">
                <a:solidFill>
                  <a:srgbClr val="C00000"/>
                </a:solidFill>
              </a:rPr>
              <a:t>( 25 % )-</a:t>
            </a:r>
            <a:r>
              <a:rPr lang="pt-BR" sz="2600" dirty="0" smtClean="0">
                <a:solidFill>
                  <a:srgbClr val="C00000"/>
                </a:solidFill>
              </a:rPr>
              <a:t>doença depois</a:t>
            </a:r>
            <a:endParaRPr lang="pt-BR" sz="4000" dirty="0" smtClean="0">
              <a:solidFill>
                <a:srgbClr val="C0000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pt-BR" sz="4000" dirty="0" smtClean="0">
              <a:solidFill>
                <a:srgbClr val="C0000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t-BR" sz="4000" dirty="0" smtClean="0">
                <a:solidFill>
                  <a:srgbClr val="C00000"/>
                </a:solidFill>
              </a:rPr>
              <a:t>Álcool,Simpaticomiméticos;</a:t>
            </a:r>
          </a:p>
          <a:p>
            <a:pPr>
              <a:buFont typeface="Wingdings" panose="05000000000000000000" pitchFamily="2" charset="2"/>
              <a:buChar char="ü"/>
            </a:pPr>
            <a:endParaRPr lang="pt-BR" sz="4000" dirty="0" smtClean="0">
              <a:solidFill>
                <a:srgbClr val="C0000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t-BR" sz="4000" dirty="0" smtClean="0">
                <a:solidFill>
                  <a:srgbClr val="C00000"/>
                </a:solidFill>
              </a:rPr>
              <a:t>Antihistamínicos;</a:t>
            </a:r>
          </a:p>
          <a:p>
            <a:pPr>
              <a:buFont typeface="Wingdings" panose="05000000000000000000" pitchFamily="2" charset="2"/>
              <a:buChar char="ü"/>
            </a:pPr>
            <a:endParaRPr lang="pt-BR" sz="4000" dirty="0" smtClean="0">
              <a:solidFill>
                <a:srgbClr val="C0000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t-BR" sz="4000" dirty="0" smtClean="0">
                <a:solidFill>
                  <a:srgbClr val="C00000"/>
                </a:solidFill>
              </a:rPr>
              <a:t>Chá ,café, cigarro;</a:t>
            </a:r>
          </a:p>
          <a:p>
            <a:pPr>
              <a:buFont typeface="Wingdings" panose="05000000000000000000" pitchFamily="2" charset="2"/>
              <a:buChar char="ü"/>
            </a:pPr>
            <a:endParaRPr lang="pt-BR" sz="4000" dirty="0">
              <a:solidFill>
                <a:srgbClr val="C0000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t-BR" sz="4000" dirty="0" smtClean="0">
                <a:solidFill>
                  <a:srgbClr val="C00000"/>
                </a:solidFill>
              </a:rPr>
              <a:t>Envelhecimento</a:t>
            </a:r>
          </a:p>
          <a:p>
            <a:endParaRPr lang="pt-BR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581104" y="1648495"/>
            <a:ext cx="5610896" cy="5209504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pt-BR" sz="4000" dirty="0" smtClean="0">
                <a:solidFill>
                  <a:schemeClr val="accent5">
                    <a:lumMod val="50000"/>
                  </a:schemeClr>
                </a:solidFill>
              </a:rPr>
              <a:t>Hipóxia após anestesia;</a:t>
            </a:r>
          </a:p>
          <a:p>
            <a:pPr>
              <a:buFont typeface="Wingdings" panose="05000000000000000000" pitchFamily="2" charset="2"/>
              <a:buChar char="ü"/>
            </a:pPr>
            <a:endParaRPr lang="pt-BR" sz="40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t-BR" sz="4000" dirty="0" smtClean="0">
                <a:solidFill>
                  <a:schemeClr val="accent5">
                    <a:lumMod val="50000"/>
                  </a:schemeClr>
                </a:solidFill>
              </a:rPr>
              <a:t>Anestésico local;</a:t>
            </a:r>
          </a:p>
          <a:p>
            <a:pPr>
              <a:buFont typeface="Wingdings" panose="05000000000000000000" pitchFamily="2" charset="2"/>
              <a:buChar char="ü"/>
            </a:pPr>
            <a:endParaRPr lang="pt-BR" sz="40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t-BR" sz="4000" dirty="0" smtClean="0">
                <a:solidFill>
                  <a:schemeClr val="accent5">
                    <a:lumMod val="50000"/>
                  </a:schemeClr>
                </a:solidFill>
              </a:rPr>
              <a:t>Pneumonia, Sepse;</a:t>
            </a:r>
          </a:p>
          <a:p>
            <a:pPr>
              <a:buFont typeface="Wingdings" panose="05000000000000000000" pitchFamily="2" charset="2"/>
              <a:buChar char="ü"/>
            </a:pPr>
            <a:endParaRPr lang="pt-BR" sz="40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t-BR" sz="4000" dirty="0" smtClean="0">
                <a:solidFill>
                  <a:schemeClr val="accent5">
                    <a:lumMod val="50000"/>
                  </a:schemeClr>
                </a:solidFill>
              </a:rPr>
              <a:t>Embolia Pulmonar;</a:t>
            </a:r>
          </a:p>
          <a:p>
            <a:pPr marL="0" indent="0">
              <a:buNone/>
            </a:pPr>
            <a:endParaRPr lang="pt-BR" sz="40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t-BR" sz="4000" dirty="0" smtClean="0">
                <a:solidFill>
                  <a:schemeClr val="accent5">
                    <a:lumMod val="50000"/>
                  </a:schemeClr>
                </a:solidFill>
              </a:rPr>
              <a:t>Hipertireoidismo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7994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chemeClr val="accent5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442433"/>
          </a:xfrm>
        </p:spPr>
        <p:txBody>
          <a:bodyPr>
            <a:normAutofit/>
          </a:bodyPr>
          <a:lstStyle/>
          <a:p>
            <a:r>
              <a:rPr lang="pt-BR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Causas de FA:</a:t>
            </a: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/>
            </a:r>
            <a:b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</a:b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                         </a:t>
            </a: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b) Secundária a Cardiopatia:</a:t>
            </a: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0" y="1825625"/>
            <a:ext cx="6172200" cy="503237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pt-BR" sz="3600" dirty="0" smtClean="0">
                <a:solidFill>
                  <a:srgbClr val="C00000"/>
                </a:solidFill>
              </a:rPr>
              <a:t>D. Reumática (mitral);</a:t>
            </a:r>
          </a:p>
          <a:p>
            <a:pPr>
              <a:buFont typeface="Wingdings" panose="05000000000000000000" pitchFamily="2" charset="2"/>
              <a:buChar char="ü"/>
            </a:pPr>
            <a:endParaRPr lang="pt-BR" sz="3600" dirty="0" smtClean="0">
              <a:solidFill>
                <a:srgbClr val="C0000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t-BR" sz="3600" dirty="0" smtClean="0">
                <a:solidFill>
                  <a:srgbClr val="C00000"/>
                </a:solidFill>
              </a:rPr>
              <a:t>Hipertensão Arterial-HVE;</a:t>
            </a:r>
          </a:p>
          <a:p>
            <a:pPr>
              <a:buFont typeface="Wingdings" panose="05000000000000000000" pitchFamily="2" charset="2"/>
              <a:buChar char="ü"/>
            </a:pPr>
            <a:endParaRPr lang="pt-BR" sz="3600" dirty="0" smtClean="0">
              <a:solidFill>
                <a:srgbClr val="C0000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t-BR" sz="3600" dirty="0" smtClean="0">
                <a:solidFill>
                  <a:srgbClr val="C00000"/>
                </a:solidFill>
              </a:rPr>
              <a:t>Coronariopatia;</a:t>
            </a:r>
          </a:p>
          <a:p>
            <a:pPr>
              <a:buFont typeface="Wingdings" panose="05000000000000000000" pitchFamily="2" charset="2"/>
              <a:buChar char="ü"/>
            </a:pPr>
            <a:endParaRPr lang="pt-BR" sz="3600" dirty="0" smtClean="0">
              <a:solidFill>
                <a:srgbClr val="C0000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t-BR" sz="3600" dirty="0" smtClean="0">
                <a:solidFill>
                  <a:srgbClr val="C00000"/>
                </a:solidFill>
              </a:rPr>
              <a:t>Pós op.  cirurgia cardíaca;</a:t>
            </a:r>
            <a:endParaRPr lang="pt-BR" sz="3600" dirty="0">
              <a:solidFill>
                <a:srgbClr val="C0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525037" y="1825625"/>
            <a:ext cx="7353836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endParaRPr lang="pt-BR" dirty="0" smtClean="0">
              <a:solidFill>
                <a:schemeClr val="accent5">
                  <a:lumMod val="50000"/>
                </a:schemeClr>
              </a:solidFill>
              <a:latin typeface="Tempus Sans ITC" panose="04020404030D07020202" pitchFamily="82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t-BR" dirty="0" smtClean="0">
                <a:solidFill>
                  <a:schemeClr val="accent5">
                    <a:lumMod val="50000"/>
                  </a:schemeClr>
                </a:solidFill>
              </a:rPr>
              <a:t>Cardiomiopatias </a:t>
            </a:r>
            <a:r>
              <a:rPr lang="pt-BR" dirty="0">
                <a:solidFill>
                  <a:schemeClr val="accent5">
                    <a:lumMod val="50000"/>
                  </a:schemeClr>
                </a:solidFill>
              </a:rPr>
              <a:t>-</a:t>
            </a:r>
            <a:r>
              <a:rPr lang="pt-BR" dirty="0" smtClean="0">
                <a:solidFill>
                  <a:schemeClr val="accent5">
                    <a:lumMod val="50000"/>
                  </a:schemeClr>
                </a:solidFill>
              </a:rPr>
              <a:t> dilatada, hipertrófica;</a:t>
            </a:r>
          </a:p>
          <a:p>
            <a:pPr marL="0" indent="0">
              <a:buNone/>
            </a:pPr>
            <a:endParaRPr lang="pt-BR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>
              <a:buFont typeface="Wingdings" panose="05000000000000000000" pitchFamily="2" charset="2"/>
              <a:buChar char="ü"/>
            </a:pPr>
            <a:endParaRPr lang="pt-BR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>
              <a:buFont typeface="Wingdings" panose="05000000000000000000" pitchFamily="2" charset="2"/>
              <a:buChar char="ü"/>
            </a:pPr>
            <a:r>
              <a:rPr lang="pt-BR" dirty="0" smtClean="0">
                <a:solidFill>
                  <a:schemeClr val="accent5">
                    <a:lumMod val="50000"/>
                  </a:schemeClr>
                </a:solidFill>
              </a:rPr>
              <a:t>Miocardites</a:t>
            </a:r>
          </a:p>
          <a:p>
            <a:pPr>
              <a:buFont typeface="Wingdings" panose="05000000000000000000" pitchFamily="2" charset="2"/>
              <a:buChar char="ü"/>
            </a:pPr>
            <a:endParaRPr lang="pt-BR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pt-BR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>
              <a:buFont typeface="Wingdings" panose="05000000000000000000" pitchFamily="2" charset="2"/>
              <a:buChar char="ü"/>
            </a:pPr>
            <a:r>
              <a:rPr lang="pt-BR" dirty="0" smtClean="0">
                <a:solidFill>
                  <a:schemeClr val="accent5">
                    <a:lumMod val="50000"/>
                  </a:schemeClr>
                </a:solidFill>
              </a:rPr>
              <a:t>Pericardites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6940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14400" y="90153"/>
            <a:ext cx="13106400" cy="1600536"/>
          </a:xfrm>
        </p:spPr>
        <p:txBody>
          <a:bodyPr>
            <a:normAutofit fontScale="90000"/>
          </a:bodyPr>
          <a:lstStyle/>
          <a:p>
            <a:r>
              <a:rPr lang="pt-BR" sz="9600" b="1" dirty="0" smtClean="0">
                <a:solidFill>
                  <a:schemeClr val="bg1"/>
                </a:solidFill>
                <a:latin typeface="Tempus Sans ITC" panose="04020404030D07020202" pitchFamily="82" charset="0"/>
              </a:rPr>
              <a:t>     Fibrilação Atrial:    </a:t>
            </a:r>
            <a:r>
              <a:rPr lang="pt-BR" sz="6600" b="1" dirty="0" smtClean="0">
                <a:solidFill>
                  <a:schemeClr val="bg1"/>
                </a:solidFill>
                <a:latin typeface="Tempus Sans ITC" panose="04020404030D07020202" pitchFamily="82" charset="0"/>
              </a:rPr>
              <a:t>e agora?</a:t>
            </a:r>
            <a:endParaRPr lang="pt-BR" b="1" dirty="0">
              <a:solidFill>
                <a:schemeClr val="bg1"/>
              </a:solidFill>
              <a:latin typeface="Tempus Sans ITC" panose="04020404030D070202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90688"/>
            <a:ext cx="12192000" cy="516731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Conversão a ritmo sinusal</a:t>
            </a:r>
            <a:r>
              <a:rPr lang="pt-BR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marL="0" indent="0">
              <a:buNone/>
            </a:pPr>
            <a:endParaRPr lang="pt-BR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</a:t>
            </a:r>
          </a:p>
          <a:p>
            <a:pPr marL="0" indent="0">
              <a:buNone/>
            </a:pPr>
            <a:r>
              <a:rPr 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</a:t>
            </a:r>
            <a:r>
              <a:rPr lang="pt-BR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Prevenção </a:t>
            </a:r>
            <a:r>
              <a:rPr lang="pt-B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recorrências</a:t>
            </a:r>
            <a:r>
              <a:rPr lang="pt-BR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  <a:endParaRPr lang="pt-BR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pt-BR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Controle de frequência</a:t>
            </a:r>
            <a:r>
              <a:rPr lang="pt-BR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marL="0" indent="0">
              <a:buNone/>
            </a:pPr>
            <a:endParaRPr lang="pt-BR" sz="4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t-BR" sz="4000" dirty="0" smtClean="0">
                <a:solidFill>
                  <a:schemeClr val="bg1"/>
                </a:solidFill>
              </a:rPr>
              <a:t>                              </a:t>
            </a:r>
            <a:r>
              <a:rPr lang="pt-BR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Prevenção </a:t>
            </a:r>
            <a:r>
              <a:rPr lang="pt-B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Tromboembolismo;</a:t>
            </a:r>
            <a:endParaRPr lang="pt-BR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2106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chemeClr val="accent5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618" y="0"/>
            <a:ext cx="10515600" cy="1413164"/>
          </a:xfrm>
        </p:spPr>
        <p:txBody>
          <a:bodyPr>
            <a:normAutofit/>
          </a:bodyPr>
          <a:lstStyle/>
          <a:p>
            <a:r>
              <a:rPr lang="pt-BR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Tratamento da Fibrilação Atrial</a:t>
            </a:r>
            <a:endParaRPr lang="pt-BR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0" y="1413164"/>
            <a:ext cx="6019800" cy="544483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pt-BR" sz="2400" dirty="0" smtClean="0">
              <a:solidFill>
                <a:srgbClr val="C00000"/>
              </a:solidFill>
              <a:latin typeface="Tempus Sans ITC" panose="04020404030D07020202" pitchFamily="82" charset="0"/>
            </a:endParaRPr>
          </a:p>
          <a:p>
            <a:pPr marL="0" indent="0">
              <a:buNone/>
            </a:pPr>
            <a:r>
              <a:rPr lang="pt-BR" sz="3500" b="1" dirty="0" smtClean="0">
                <a:solidFill>
                  <a:schemeClr val="bg1"/>
                </a:solidFill>
              </a:rPr>
              <a:t>1 –REVERTER RITMO:</a:t>
            </a:r>
          </a:p>
          <a:p>
            <a:pPr marL="0" indent="0">
              <a:buNone/>
            </a:pPr>
            <a:endParaRPr lang="pt-BR" sz="3000" dirty="0" smtClean="0">
              <a:latin typeface="Tempus Sans ITC" panose="04020404030D07020202" pitchFamily="82" charset="0"/>
            </a:endParaRPr>
          </a:p>
          <a:p>
            <a:pPr marL="0" indent="0">
              <a:buNone/>
            </a:pPr>
            <a:r>
              <a:rPr lang="pt-BR" sz="3000" dirty="0" smtClean="0">
                <a:latin typeface="Tempus Sans ITC" panose="04020404030D07020202" pitchFamily="82" charset="0"/>
              </a:rPr>
              <a:t>             </a:t>
            </a:r>
            <a:r>
              <a:rPr lang="pt-BR" sz="3000" dirty="0" smtClean="0">
                <a:solidFill>
                  <a:srgbClr val="002060"/>
                </a:solidFill>
              </a:rPr>
              <a:t>Não indicada para todos:</a:t>
            </a:r>
            <a:endParaRPr lang="pt-BR" sz="3500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pt-BR" sz="3500" dirty="0" smtClean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t-BR" sz="3500" dirty="0" smtClean="0">
                <a:solidFill>
                  <a:srgbClr val="002060"/>
                </a:solidFill>
              </a:rPr>
              <a:t>Espontânea – 70% das recentes sem cardiopatia associada;</a:t>
            </a:r>
          </a:p>
          <a:p>
            <a:pPr>
              <a:buFont typeface="Wingdings" panose="05000000000000000000" pitchFamily="2" charset="2"/>
              <a:buChar char="ü"/>
            </a:pPr>
            <a:endParaRPr lang="pt-BR" sz="3500" dirty="0" smtClean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t-BR" sz="3500" dirty="0" smtClean="0">
                <a:solidFill>
                  <a:srgbClr val="002060"/>
                </a:solidFill>
              </a:rPr>
              <a:t>Química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3500" dirty="0" smtClean="0">
                <a:solidFill>
                  <a:srgbClr val="002060"/>
                </a:solidFill>
              </a:rPr>
              <a:t>Elétrica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3500" dirty="0" smtClean="0">
                <a:solidFill>
                  <a:srgbClr val="002060"/>
                </a:solidFill>
              </a:rPr>
              <a:t>Ablação</a:t>
            </a:r>
          </a:p>
          <a:p>
            <a:endParaRPr lang="pt-BR" sz="2400" dirty="0">
              <a:latin typeface="Tempus Sans ITC" panose="04020404030D07020202" pitchFamily="82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172199" y="1205346"/>
            <a:ext cx="6296891" cy="578788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t-BR" sz="3000" dirty="0" smtClean="0">
                <a:solidFill>
                  <a:schemeClr val="bg1"/>
                </a:solidFill>
              </a:rPr>
              <a:t>2 - </a:t>
            </a:r>
            <a:r>
              <a:rPr lang="pt-BR" sz="3000" b="1" dirty="0" smtClean="0">
                <a:solidFill>
                  <a:schemeClr val="bg1"/>
                </a:solidFill>
              </a:rPr>
              <a:t>PREVENÇÃO DE RECORRÊNCIAS:</a:t>
            </a:r>
          </a:p>
          <a:p>
            <a:pPr marL="0" indent="0">
              <a:buNone/>
            </a:pPr>
            <a:endParaRPr lang="pt-BR" dirty="0" smtClean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t-BR" dirty="0" smtClean="0">
                <a:solidFill>
                  <a:srgbClr val="002060"/>
                </a:solidFill>
              </a:rPr>
              <a:t>Abordagem de fatores associados;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002060"/>
                </a:solidFill>
              </a:rPr>
              <a:t>R</a:t>
            </a:r>
            <a:r>
              <a:rPr lang="pt-BR" dirty="0" smtClean="0">
                <a:solidFill>
                  <a:srgbClr val="002060"/>
                </a:solidFill>
              </a:rPr>
              <a:t>isco de pro-arritmia.</a:t>
            </a:r>
          </a:p>
          <a:p>
            <a:pPr marL="0" indent="0">
              <a:buNone/>
            </a:pPr>
            <a:endParaRPr lang="pt-BR" sz="34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pt-BR" sz="3300" dirty="0" smtClean="0">
                <a:solidFill>
                  <a:srgbClr val="C00000"/>
                </a:solidFill>
              </a:rPr>
              <a:t>3 – </a:t>
            </a:r>
            <a:r>
              <a:rPr lang="pt-BR" sz="3300" b="1" dirty="0" smtClean="0">
                <a:solidFill>
                  <a:srgbClr val="C00000"/>
                </a:solidFill>
              </a:rPr>
              <a:t>CONTROLE DE FREQUÊNCIA</a:t>
            </a:r>
          </a:p>
          <a:p>
            <a:pPr marL="0" indent="0">
              <a:buNone/>
            </a:pPr>
            <a:endParaRPr lang="pt-BR" sz="3300" dirty="0" smtClean="0">
              <a:solidFill>
                <a:srgbClr val="C0000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t-BR" sz="3300" dirty="0" smtClean="0">
                <a:solidFill>
                  <a:srgbClr val="002060"/>
                </a:solidFill>
              </a:rPr>
              <a:t>Be</a:t>
            </a:r>
            <a:r>
              <a:rPr lang="pt-BR" dirty="0" smtClean="0">
                <a:solidFill>
                  <a:srgbClr val="002060"/>
                </a:solidFill>
              </a:rPr>
              <a:t>tabloquedores, Digital, Bloq Ca, Amiodarona;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dirty="0" smtClean="0">
                <a:solidFill>
                  <a:srgbClr val="002060"/>
                </a:solidFill>
              </a:rPr>
              <a:t> Às vezes resposta já lenta;</a:t>
            </a:r>
          </a:p>
          <a:p>
            <a:pPr marL="0" indent="0">
              <a:buNone/>
            </a:pPr>
            <a:endParaRPr lang="pt-BR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pt-BR" dirty="0" smtClean="0">
                <a:solidFill>
                  <a:srgbClr val="C00000"/>
                </a:solidFill>
              </a:rPr>
              <a:t>4 –</a:t>
            </a:r>
            <a:r>
              <a:rPr lang="pt-BR" b="1" dirty="0" smtClean="0">
                <a:solidFill>
                  <a:srgbClr val="C00000"/>
                </a:solidFill>
              </a:rPr>
              <a:t>ANTICOAGULAÇÃO</a:t>
            </a:r>
            <a:r>
              <a:rPr lang="pt-BR" b="1" dirty="0" smtClean="0">
                <a:solidFill>
                  <a:srgbClr val="FF0000"/>
                </a:solidFill>
              </a:rPr>
              <a:t>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dirty="0" smtClean="0">
                <a:solidFill>
                  <a:srgbClr val="002060"/>
                </a:solidFill>
              </a:rPr>
              <a:t>        Warfarin,NOAC, AAS(?)</a:t>
            </a:r>
            <a:endParaRPr lang="pt-B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16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5600"/>
            <a:ext cx="12191999" cy="1325563"/>
          </a:xfrm>
        </p:spPr>
        <p:txBody>
          <a:bodyPr>
            <a:noAutofit/>
          </a:bodyPr>
          <a:lstStyle/>
          <a:p>
            <a:r>
              <a:rPr lang="pt-BR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FA - </a:t>
            </a:r>
            <a:r>
              <a:rPr lang="pt-BR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Controle de frequência adequado</a:t>
            </a: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3995448" cy="3684588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5874327" y="3006727"/>
            <a:ext cx="6317673" cy="385127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pt-BR" sz="4000" dirty="0" smtClean="0">
                <a:solidFill>
                  <a:schemeClr val="bg1"/>
                </a:solidFill>
              </a:rPr>
              <a:t>Repouso – FC&lt; 80 bpm</a:t>
            </a:r>
          </a:p>
          <a:p>
            <a:pPr>
              <a:buFont typeface="Wingdings" panose="05000000000000000000" pitchFamily="2" charset="2"/>
              <a:buChar char="ü"/>
            </a:pPr>
            <a:endParaRPr lang="pt-BR" sz="40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pt-BR" sz="4000" dirty="0" smtClean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t-BR" sz="4000" dirty="0" smtClean="0">
                <a:solidFill>
                  <a:schemeClr val="bg1"/>
                </a:solidFill>
              </a:rPr>
              <a:t>Caminhada 6 min – FC&lt; 110 bpm</a:t>
            </a:r>
            <a:endParaRPr lang="pt-BR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10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32585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pt-BR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Flutter</a:t>
            </a:r>
            <a:r>
              <a:rPr lang="pt-BR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Atrial</a:t>
            </a:r>
            <a:endParaRPr lang="pt-BR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5164428" cy="5638799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164428" y="1219200"/>
            <a:ext cx="7789572" cy="5638799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pt-BR" dirty="0" smtClean="0">
                <a:solidFill>
                  <a:srgbClr val="002060"/>
                </a:solidFill>
              </a:rPr>
              <a:t>Circuito de macroreentrada com área de</a:t>
            </a:r>
          </a:p>
          <a:p>
            <a:pPr marL="0" indent="0" algn="just">
              <a:buNone/>
            </a:pPr>
            <a:r>
              <a:rPr lang="pt-BR" dirty="0" smtClean="0">
                <a:solidFill>
                  <a:srgbClr val="002060"/>
                </a:solidFill>
              </a:rPr>
              <a:t> condução lenta geralmente localizada na</a:t>
            </a:r>
          </a:p>
          <a:p>
            <a:pPr marL="0" indent="0" algn="just">
              <a:buNone/>
            </a:pPr>
            <a:r>
              <a:rPr lang="pt-BR" dirty="0" smtClean="0">
                <a:solidFill>
                  <a:srgbClr val="002060"/>
                </a:solidFill>
              </a:rPr>
              <a:t>região do istmo cavo-tricuspídeo;</a:t>
            </a:r>
          </a:p>
          <a:p>
            <a:pPr marL="0" indent="0">
              <a:buNone/>
            </a:pPr>
            <a:endParaRPr lang="pt-BR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pt-BR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t-BR" dirty="0" smtClean="0">
                <a:solidFill>
                  <a:srgbClr val="C00000"/>
                </a:solidFill>
              </a:rPr>
              <a:t>Típo I  – roda no sentido anti-horário -90%);</a:t>
            </a:r>
          </a:p>
          <a:p>
            <a:pPr marL="0" indent="0">
              <a:buNone/>
            </a:pPr>
            <a:r>
              <a:rPr lang="pt-BR" dirty="0">
                <a:solidFill>
                  <a:srgbClr val="C00000"/>
                </a:solidFill>
              </a:rPr>
              <a:t> </a:t>
            </a:r>
            <a:r>
              <a:rPr lang="pt-BR" dirty="0" smtClean="0">
                <a:solidFill>
                  <a:srgbClr val="C00000"/>
                </a:solidFill>
              </a:rPr>
              <a:t>              - Ondas F negativas inferior;</a:t>
            </a:r>
          </a:p>
          <a:p>
            <a:pPr marL="0" indent="0">
              <a:buNone/>
            </a:pPr>
            <a:endParaRPr lang="pt-BR" dirty="0" smtClean="0">
              <a:solidFill>
                <a:srgbClr val="C0000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t-BR" dirty="0" smtClean="0">
                <a:solidFill>
                  <a:srgbClr val="C00000"/>
                </a:solidFill>
              </a:rPr>
              <a:t>Tipo II – Sentido horário</a:t>
            </a:r>
          </a:p>
          <a:p>
            <a:pPr marL="0" indent="0">
              <a:buNone/>
            </a:pPr>
            <a:r>
              <a:rPr lang="pt-BR" dirty="0">
                <a:solidFill>
                  <a:srgbClr val="C00000"/>
                </a:solidFill>
              </a:rPr>
              <a:t> </a:t>
            </a:r>
            <a:r>
              <a:rPr lang="pt-BR" dirty="0" smtClean="0">
                <a:solidFill>
                  <a:srgbClr val="C00000"/>
                </a:solidFill>
              </a:rPr>
              <a:t>               - Ondas F positivas inferior;</a:t>
            </a:r>
          </a:p>
          <a:p>
            <a:pPr>
              <a:buFont typeface="Wingdings" panose="05000000000000000000" pitchFamily="2" charset="2"/>
              <a:buChar char="ü"/>
            </a:pPr>
            <a:endParaRPr lang="pt-BR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69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chemeClr val="accent5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997575" cy="1127991"/>
          </a:xfrm>
        </p:spPr>
        <p:txBody>
          <a:bodyPr>
            <a:normAutofit/>
          </a:bodyPr>
          <a:lstStyle/>
          <a:p>
            <a:r>
              <a:rPr lang="pt-BR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Flutter Atrial</a:t>
            </a: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0" y="983673"/>
            <a:ext cx="5997575" cy="3047997"/>
          </a:xfrm>
        </p:spPr>
        <p:txBody>
          <a:bodyPr>
            <a:normAutofit fontScale="25000" lnSpcReduction="20000"/>
          </a:bodyPr>
          <a:lstStyle/>
          <a:p>
            <a:endParaRPr lang="pt-BR" dirty="0" smtClean="0">
              <a:solidFill>
                <a:srgbClr val="FFC000"/>
              </a:solidFill>
              <a:latin typeface="Tempus Sans ITC" panose="04020404030D07020202" pitchFamily="82" charset="0"/>
            </a:endParaRPr>
          </a:p>
          <a:p>
            <a:endParaRPr lang="pt-BR" dirty="0">
              <a:solidFill>
                <a:srgbClr val="FFC000"/>
              </a:solidFill>
              <a:latin typeface="Tempus Sans ITC" panose="04020404030D07020202" pitchFamily="82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t-BR" sz="4000" b="0" dirty="0" smtClean="0">
              <a:solidFill>
                <a:srgbClr val="C0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9600" b="0" dirty="0" smtClean="0">
                <a:solidFill>
                  <a:schemeClr val="bg1"/>
                </a:solidFill>
              </a:rPr>
              <a:t>Ritmo </a:t>
            </a:r>
            <a:r>
              <a:rPr lang="pt-BR" sz="9600" b="0" dirty="0">
                <a:solidFill>
                  <a:schemeClr val="bg1"/>
                </a:solidFill>
              </a:rPr>
              <a:t>pode ser regular;</a:t>
            </a:r>
          </a:p>
          <a:p>
            <a:endParaRPr lang="pt-BR" sz="9600" b="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t-BR" sz="9600" b="0" dirty="0" smtClean="0">
                <a:solidFill>
                  <a:schemeClr val="bg1"/>
                </a:solidFill>
              </a:rPr>
              <a:t>Serrote sem linha de base;</a:t>
            </a:r>
          </a:p>
          <a:p>
            <a:pPr>
              <a:buFont typeface="Wingdings" panose="05000000000000000000" pitchFamily="2" charset="2"/>
              <a:buChar char="ü"/>
            </a:pPr>
            <a:endParaRPr lang="pt-BR" sz="9600" b="0" dirty="0" smtClean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t-BR" sz="9600" b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Ritmo </a:t>
            </a:r>
            <a:r>
              <a:rPr lang="pt-BR" sz="96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instável, </a:t>
            </a:r>
            <a:r>
              <a:rPr lang="pt-BR" sz="9600" b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pode reverter </a:t>
            </a:r>
            <a:r>
              <a:rPr lang="pt-BR" sz="96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sinusal </a:t>
            </a:r>
            <a:r>
              <a:rPr lang="pt-BR" sz="9600" b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 degenerar </a:t>
            </a:r>
            <a:r>
              <a:rPr lang="pt-BR" sz="96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para Fibrilação Atrial;</a:t>
            </a:r>
          </a:p>
          <a:p>
            <a:pPr>
              <a:buFont typeface="Wingdings" panose="05000000000000000000" pitchFamily="2" charset="2"/>
              <a:buChar char="ü"/>
            </a:pPr>
            <a:endParaRPr lang="pt-BR" sz="5600" dirty="0">
              <a:solidFill>
                <a:schemeClr val="tx1">
                  <a:lumMod val="95000"/>
                  <a:lumOff val="5000"/>
                </a:schemeClr>
              </a:solidFill>
              <a:latin typeface="Tempus Sans ITC" panose="04020404030D07020202" pitchFamily="82" charset="0"/>
            </a:endParaRPr>
          </a:p>
          <a:p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0" y="4031672"/>
            <a:ext cx="5997576" cy="2826327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/>
          <a:p>
            <a:pPr marL="0" indent="0">
              <a:buNone/>
            </a:pPr>
            <a:endParaRPr lang="pt-BR" dirty="0" smtClean="0">
              <a:solidFill>
                <a:srgbClr val="FFFF0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pt-BR" dirty="0" smtClean="0">
              <a:solidFill>
                <a:srgbClr val="002060"/>
              </a:solidFill>
              <a:latin typeface="Tempus Sans ITC" panose="04020404030D07020202" pitchFamily="82" charset="0"/>
            </a:endParaRPr>
          </a:p>
          <a:p>
            <a:pPr marL="0" indent="0">
              <a:buNone/>
            </a:pPr>
            <a:endParaRPr lang="pt-BR" dirty="0" smtClean="0">
              <a:solidFill>
                <a:srgbClr val="002060"/>
              </a:solidFill>
              <a:latin typeface="Tempus Sans ITC" panose="04020404030D07020202" pitchFamily="82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pt-BR" dirty="0" smtClean="0">
              <a:solidFill>
                <a:srgbClr val="002060"/>
              </a:solidFill>
              <a:latin typeface="Tempus Sans ITC" panose="04020404030D07020202" pitchFamily="82" charset="0"/>
            </a:endParaRPr>
          </a:p>
          <a:p>
            <a:endParaRPr lang="pt-BR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 flipV="1">
            <a:off x="6172200" y="-374073"/>
            <a:ext cx="5183188" cy="55417"/>
          </a:xfrm>
        </p:spPr>
        <p:txBody>
          <a:bodyPr>
            <a:normAutofit fontScale="25000" lnSpcReduction="20000"/>
          </a:bodyPr>
          <a:lstStyle/>
          <a:p>
            <a:endParaRPr lang="pt-B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575" y="0"/>
            <a:ext cx="6194425" cy="6858000"/>
          </a:xfrm>
        </p:spPr>
      </p:pic>
    </p:spTree>
    <p:extLst>
      <p:ext uri="{BB962C8B-B14F-4D97-AF65-F5344CB8AC3E}">
        <p14:creationId xmlns:p14="http://schemas.microsoft.com/office/powerpoint/2010/main" val="327325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0"/>
            <a:ext cx="6172200" cy="2036618"/>
          </a:xfrm>
          <a:gradFill>
            <a:gsLst>
              <a:gs pos="20000">
                <a:schemeClr val="accent5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9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pt-BR" sz="7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Flutter Atrial</a:t>
            </a:r>
            <a:endParaRPr lang="pt-BR" sz="6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0" y="2036618"/>
            <a:ext cx="6172200" cy="4801184"/>
          </a:xfrm>
          <a:gradFill>
            <a:gsLst>
              <a:gs pos="20000">
                <a:schemeClr val="accent5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9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marL="0" indent="0">
              <a:buNone/>
            </a:pPr>
            <a:endParaRPr lang="pt-BR" dirty="0">
              <a:latin typeface="Tempus Sans ITC" panose="04020404030D07020202" pitchFamily="82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t-BR" dirty="0" smtClean="0">
                <a:solidFill>
                  <a:schemeClr val="bg1"/>
                </a:solidFill>
              </a:rPr>
              <a:t>Frequência atrial geralmente entre 250 e 350 bpm;</a:t>
            </a:r>
          </a:p>
          <a:p>
            <a:pPr>
              <a:buFont typeface="Wingdings" panose="05000000000000000000" pitchFamily="2" charset="2"/>
              <a:buChar char="ü"/>
            </a:pPr>
            <a:endParaRPr lang="pt-BR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t-BR" dirty="0" smtClean="0">
                <a:solidFill>
                  <a:schemeClr val="bg1"/>
                </a:solidFill>
              </a:rPr>
              <a:t>Ausculta pode sugerir ritmo normal!</a:t>
            </a:r>
          </a:p>
          <a:p>
            <a:pPr>
              <a:buFont typeface="Wingdings" panose="05000000000000000000" pitchFamily="2" charset="2"/>
              <a:buChar char="ü"/>
            </a:pPr>
            <a:endParaRPr lang="pt-BR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t-BR" dirty="0" smtClean="0">
                <a:solidFill>
                  <a:srgbClr val="002060"/>
                </a:solidFill>
              </a:rPr>
              <a:t>Atividade contrátil atrial com menor risco de fenômenos trombo-embólicos?</a:t>
            </a:r>
          </a:p>
          <a:p>
            <a:pPr>
              <a:buFont typeface="Wingdings" panose="05000000000000000000" pitchFamily="2" charset="2"/>
              <a:buChar char="ü"/>
            </a:pPr>
            <a:endParaRPr lang="pt-BR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0"/>
            <a:ext cx="6130636" cy="6837802"/>
          </a:xfrm>
        </p:spPr>
      </p:pic>
    </p:spTree>
    <p:extLst>
      <p:ext uri="{BB962C8B-B14F-4D97-AF65-F5344CB8AC3E}">
        <p14:creationId xmlns:p14="http://schemas.microsoft.com/office/powerpoint/2010/main" val="140607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gradFill>
            <a:gsLst>
              <a:gs pos="20000">
                <a:schemeClr val="accent5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9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pt-BR" sz="7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      Isso é  </a:t>
            </a:r>
            <a:r>
              <a:rPr lang="pt-BR" sz="7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Flutter</a:t>
            </a:r>
            <a:r>
              <a:rPr lang="pt-BR" sz="7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 Atrial</a:t>
            </a:r>
            <a:endParaRPr lang="pt-BR" sz="6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800264"/>
          </a:xfrm>
          <a:gradFill>
            <a:gsLst>
              <a:gs pos="20000">
                <a:schemeClr val="accent5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9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pt-BR" dirty="0" smtClean="0">
                <a:solidFill>
                  <a:schemeClr val="bg1"/>
                </a:solidFill>
              </a:rPr>
              <a:t>Não tem onda P</a:t>
            </a:r>
          </a:p>
          <a:p>
            <a:pPr>
              <a:buFont typeface="Wingdings" panose="05000000000000000000" pitchFamily="2" charset="2"/>
              <a:buChar char="ü"/>
            </a:pPr>
            <a:endParaRPr lang="pt-BR" dirty="0" smtClean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t-BR" dirty="0" smtClean="0">
                <a:solidFill>
                  <a:schemeClr val="bg1"/>
                </a:solidFill>
              </a:rPr>
              <a:t>RR pode ser regular ou não </a:t>
            </a:r>
          </a:p>
          <a:p>
            <a:pPr>
              <a:buFont typeface="Wingdings" panose="05000000000000000000" pitchFamily="2" charset="2"/>
              <a:buChar char="ü"/>
            </a:pPr>
            <a:endParaRPr lang="pt-BR" dirty="0" smtClean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t-BR" dirty="0" smtClean="0">
                <a:solidFill>
                  <a:schemeClr val="bg1"/>
                </a:solidFill>
              </a:rPr>
              <a:t>Ondas F pode estar mais nítida V1 e parede inferior - serrote;</a:t>
            </a:r>
          </a:p>
          <a:p>
            <a:pPr>
              <a:buFont typeface="Wingdings" panose="05000000000000000000" pitchFamily="2" charset="2"/>
              <a:buChar char="ü"/>
            </a:pPr>
            <a:endParaRPr lang="pt-BR" dirty="0" smtClean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t-BR" dirty="0" smtClean="0">
                <a:solidFill>
                  <a:schemeClr val="accent1">
                    <a:lumMod val="50000"/>
                  </a:schemeClr>
                </a:solidFill>
              </a:rPr>
              <a:t>Frequência atrial geralmente entre 250 e 350 </a:t>
            </a:r>
            <a:r>
              <a:rPr lang="pt-BR" dirty="0" err="1" smtClean="0">
                <a:solidFill>
                  <a:schemeClr val="accent1">
                    <a:lumMod val="50000"/>
                  </a:schemeClr>
                </a:solidFill>
              </a:rPr>
              <a:t>bpm</a:t>
            </a:r>
            <a:r>
              <a:rPr lang="pt-BR" dirty="0" smtClean="0">
                <a:solidFill>
                  <a:schemeClr val="accent1">
                    <a:lumMod val="50000"/>
                  </a:schemeClr>
                </a:solidFill>
              </a:rPr>
              <a:t>;</a:t>
            </a:r>
          </a:p>
          <a:p>
            <a:pPr>
              <a:buFont typeface="Wingdings" panose="05000000000000000000" pitchFamily="2" charset="2"/>
              <a:buChar char="ü"/>
            </a:pPr>
            <a:endParaRPr lang="pt-BR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t-BR" dirty="0" smtClean="0">
                <a:solidFill>
                  <a:schemeClr val="accent1">
                    <a:lumMod val="50000"/>
                  </a:schemeClr>
                </a:solidFill>
              </a:rPr>
              <a:t>QRS pode ter morfologia igual;</a:t>
            </a:r>
          </a:p>
          <a:p>
            <a:pPr>
              <a:buFont typeface="Wingdings" panose="05000000000000000000" pitchFamily="2" charset="2"/>
              <a:buChar char="ü"/>
            </a:pPr>
            <a:endParaRPr lang="pt-BR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t-BR" dirty="0" smtClean="0">
                <a:solidFill>
                  <a:schemeClr val="accent1">
                    <a:lumMod val="50000"/>
                  </a:schemeClr>
                </a:solidFill>
              </a:rPr>
              <a:t>Frequentemente trava 2:1 em </a:t>
            </a:r>
            <a:r>
              <a:rPr lang="pt-BR" dirty="0" err="1" smtClean="0">
                <a:solidFill>
                  <a:schemeClr val="accent1">
                    <a:lumMod val="50000"/>
                  </a:schemeClr>
                </a:solidFill>
              </a:rPr>
              <a:t>Taquiarritmia</a:t>
            </a:r>
            <a:r>
              <a:rPr lang="pt-BR" dirty="0" smtClean="0">
                <a:solidFill>
                  <a:schemeClr val="accent1">
                    <a:lumMod val="50000"/>
                  </a:schemeClr>
                </a:solidFill>
              </a:rPr>
              <a:t> Regular com </a:t>
            </a:r>
            <a:r>
              <a:rPr lang="pt-BR" dirty="0" err="1" smtClean="0">
                <a:solidFill>
                  <a:schemeClr val="accent1">
                    <a:lumMod val="50000"/>
                  </a:schemeClr>
                </a:solidFill>
              </a:rPr>
              <a:t>Fc</a:t>
            </a:r>
            <a:r>
              <a:rPr lang="pt-BR" dirty="0" smtClean="0">
                <a:solidFill>
                  <a:schemeClr val="accent1">
                    <a:lumMod val="50000"/>
                  </a:schemeClr>
                </a:solidFill>
              </a:rPr>
              <a:t> – 150 </a:t>
            </a:r>
            <a:r>
              <a:rPr lang="pt-BR" dirty="0" err="1" smtClean="0">
                <a:solidFill>
                  <a:schemeClr val="accent1">
                    <a:lumMod val="50000"/>
                  </a:schemeClr>
                </a:solidFill>
              </a:rPr>
              <a:t>bpm</a:t>
            </a:r>
            <a:endParaRPr lang="pt-BR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pt-BR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pt-BR" dirty="0" smtClean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pt-BR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pt-BR" dirty="0" smtClean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6893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340927" cy="1325563"/>
          </a:xfrm>
          <a:ln>
            <a:gradFill>
              <a:gsLst>
                <a:gs pos="0">
                  <a:schemeClr val="accent5">
                    <a:lumMod val="40000"/>
                    <a:lumOff val="6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/>
          <a:lstStyle/>
          <a:p>
            <a:r>
              <a:rPr 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Caso Clínico:</a:t>
            </a:r>
            <a:endParaRPr lang="pt-BR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0" y="1825624"/>
            <a:ext cx="6068292" cy="5032375"/>
          </a:xfr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 dirty="0" smtClean="0">
                <a:solidFill>
                  <a:schemeClr val="accent1">
                    <a:lumMod val="50000"/>
                  </a:schemeClr>
                </a:solidFill>
              </a:rPr>
              <a:t>G.M.S, 61 anos, hipertensa, obesa,</a:t>
            </a:r>
          </a:p>
          <a:p>
            <a:pPr marL="0" indent="0">
              <a:buNone/>
            </a:pPr>
            <a:endParaRPr lang="pt-BR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pt-BR" dirty="0" smtClean="0">
                <a:solidFill>
                  <a:schemeClr val="accent1">
                    <a:lumMod val="50000"/>
                  </a:schemeClr>
                </a:solidFill>
              </a:rPr>
              <a:t> comparece ao consultório com relato</a:t>
            </a:r>
          </a:p>
          <a:p>
            <a:pPr marL="0" indent="0">
              <a:buNone/>
            </a:pPr>
            <a:r>
              <a:rPr lang="pt-BR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pt-BR" dirty="0" smtClean="0">
                <a:solidFill>
                  <a:schemeClr val="accent1">
                    <a:lumMod val="50000"/>
                  </a:schemeClr>
                </a:solidFill>
              </a:rPr>
              <a:t>de palpitações, mal estar precordial de </a:t>
            </a:r>
          </a:p>
          <a:p>
            <a:pPr marL="0" indent="0">
              <a:buNone/>
            </a:pPr>
            <a:endParaRPr lang="pt-BR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pt-BR" dirty="0" smtClean="0">
                <a:solidFill>
                  <a:schemeClr val="accent1">
                    <a:lumMod val="50000"/>
                  </a:schemeClr>
                </a:solidFill>
              </a:rPr>
              <a:t>início recente. Ao exame, ritmo </a:t>
            </a:r>
          </a:p>
          <a:p>
            <a:pPr marL="0" indent="0">
              <a:buNone/>
            </a:pPr>
            <a:endParaRPr lang="pt-BR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pt-BR" dirty="0" smtClean="0">
                <a:solidFill>
                  <a:schemeClr val="accent1">
                    <a:lumMod val="50000"/>
                  </a:schemeClr>
                </a:solidFill>
              </a:rPr>
              <a:t>irregular, FC – 112 bpm, PA – 160/100</a:t>
            </a:r>
          </a:p>
          <a:p>
            <a:pPr marL="0" indent="0">
              <a:buNone/>
            </a:pPr>
            <a:endParaRPr lang="pt-BR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pt-BR" dirty="0" smtClean="0">
                <a:solidFill>
                  <a:schemeClr val="accent1">
                    <a:lumMod val="50000"/>
                  </a:schemeClr>
                </a:solidFill>
              </a:rPr>
              <a:t> mmHg. </a:t>
            </a:r>
            <a:endParaRPr lang="pt-BR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127" y="0"/>
            <a:ext cx="6012873" cy="6857999"/>
          </a:xfrm>
        </p:spPr>
      </p:pic>
    </p:spTree>
    <p:extLst>
      <p:ext uri="{BB962C8B-B14F-4D97-AF65-F5344CB8AC3E}">
        <p14:creationId xmlns:p14="http://schemas.microsoft.com/office/powerpoint/2010/main" val="169159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"/>
            <a:ext cx="12192000" cy="1681162"/>
          </a:xfrm>
        </p:spPr>
        <p:txBody>
          <a:bodyPr>
            <a:noAutofit/>
          </a:bodyPr>
          <a:lstStyle/>
          <a:p>
            <a:pPr algn="just"/>
            <a:r>
              <a:rPr lang="pt-B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CASO CLÍNICO</a:t>
            </a: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-  </a:t>
            </a:r>
            <a:r>
              <a:rPr lang="pt-BR" sz="2400" dirty="0" smtClean="0">
                <a:solidFill>
                  <a:schemeClr val="bg1"/>
                </a:solidFill>
                <a:latin typeface="+mn-lt"/>
              </a:rPr>
              <a:t>A.Q.P., 48 anos, palpitações há 1 semana. Medicada no P.A. e encaminhada à Cardiologia. Ansiedade intensa há meses. Insônia recente. Eco transesofágico sem anormalidades estruturais e ausência de trombos em átrio E. Após 3 semanas de anticoagulação e controle de frequência, submetida à CVE sem sucesso. Encaminhada à Eletrofisiologia. Tentada nova CVE. Sucesso só com Ablação.</a:t>
            </a:r>
            <a:endParaRPr lang="pt-BR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0" y="1681163"/>
            <a:ext cx="5997575" cy="600291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rgbClr val="C00000"/>
                </a:solidFill>
              </a:rPr>
              <a:t>No consultório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6172200" y="1080872"/>
            <a:ext cx="5183188" cy="1200582"/>
          </a:xfrm>
        </p:spPr>
        <p:txBody>
          <a:bodyPr/>
          <a:lstStyle/>
          <a:p>
            <a:r>
              <a:rPr lang="pt-BR" dirty="0" smtClean="0"/>
              <a:t>         </a:t>
            </a:r>
            <a:r>
              <a:rPr lang="pt-BR" dirty="0" smtClean="0">
                <a:solidFill>
                  <a:srgbClr val="C00000"/>
                </a:solidFill>
              </a:rPr>
              <a:t>Após Ablação por radiofrequência:</a:t>
            </a:r>
            <a:endParaRPr lang="pt-BR" dirty="0">
              <a:solidFill>
                <a:srgbClr val="C0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81238"/>
            <a:ext cx="5997573" cy="4576762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4118"/>
            <a:ext cx="6172200" cy="4576762"/>
          </a:xfrm>
        </p:spPr>
      </p:pic>
    </p:spTree>
    <p:extLst>
      <p:ext uri="{BB962C8B-B14F-4D97-AF65-F5344CB8AC3E}">
        <p14:creationId xmlns:p14="http://schemas.microsoft.com/office/powerpoint/2010/main" val="296738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2281239"/>
          </a:xfrm>
        </p:spPr>
        <p:txBody>
          <a:bodyPr>
            <a:noAutofit/>
          </a:bodyPr>
          <a:lstStyle/>
          <a:p>
            <a:pPr algn="just"/>
            <a:r>
              <a:rPr lang="pt-B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CASO CLÍNICO </a:t>
            </a: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: </a:t>
            </a:r>
            <a:r>
              <a:rPr lang="pt-BR" sz="2400" dirty="0" smtClean="0">
                <a:solidFill>
                  <a:schemeClr val="bg1"/>
                </a:solidFill>
                <a:latin typeface="+mn-lt"/>
              </a:rPr>
              <a:t>Paciente de 80 anos, deu entrada no P.A. com quadro de palpitação e precordialgia na madrugada. ECG com Flutter com resposta controlada. Encaminhado para Eco transesofágico e CVE com sucesso inicial. Uma semana após retorna ao consultório em Fibrilação atrial. </a:t>
            </a:r>
            <a:endParaRPr lang="pt-BR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0" y="1681163"/>
            <a:ext cx="5997575" cy="600291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rgbClr val="C00000"/>
                </a:solidFill>
              </a:rPr>
              <a:t>No P.A.</a:t>
            </a:r>
            <a:endParaRPr lang="pt-BR" dirty="0">
              <a:solidFill>
                <a:srgbClr val="C0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43"/>
          <a:stretch/>
        </p:blipFill>
        <p:spPr>
          <a:xfrm rot="10800000">
            <a:off x="0" y="2281237"/>
            <a:ext cx="6172199" cy="2094088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6172200" y="1681162"/>
            <a:ext cx="5183188" cy="600291"/>
          </a:xfrm>
        </p:spPr>
        <p:txBody>
          <a:bodyPr/>
          <a:lstStyle/>
          <a:p>
            <a:r>
              <a:rPr lang="pt-BR" dirty="0" smtClean="0">
                <a:solidFill>
                  <a:srgbClr val="C00000"/>
                </a:solidFill>
              </a:rPr>
              <a:t>1 dia após alta</a:t>
            </a:r>
            <a:endParaRPr lang="pt-BR" dirty="0">
              <a:solidFill>
                <a:srgbClr val="C00000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2281238"/>
            <a:ext cx="6019801" cy="4576762"/>
          </a:xfrm>
        </p:spPr>
      </p:pic>
    </p:spTree>
    <p:extLst>
      <p:ext uri="{BB962C8B-B14F-4D97-AF65-F5344CB8AC3E}">
        <p14:creationId xmlns:p14="http://schemas.microsoft.com/office/powerpoint/2010/main" val="195074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7200" dirty="0"/>
              <a:t> </a:t>
            </a:r>
            <a:r>
              <a:rPr lang="pt-BR" sz="7200" dirty="0" smtClean="0"/>
              <a:t>                                          </a:t>
            </a:r>
          </a:p>
          <a:p>
            <a:pPr marL="0" indent="0">
              <a:buNone/>
            </a:pPr>
            <a:r>
              <a:rPr lang="pt-BR" sz="7200" dirty="0" smtClean="0">
                <a:solidFill>
                  <a:schemeClr val="bg1"/>
                </a:solidFill>
                <a:latin typeface="Adobe Ming Std L" panose="02020300000000000000" pitchFamily="18" charset="-128"/>
                <a:ea typeface="Adobe Ming Std L" panose="02020300000000000000" pitchFamily="18" charset="-128"/>
              </a:rPr>
              <a:t>                                      Fim</a:t>
            </a:r>
            <a:endParaRPr lang="pt-BR" sz="7200" dirty="0">
              <a:solidFill>
                <a:schemeClr val="bg1"/>
              </a:solidFill>
              <a:latin typeface="Adobe Ming Std L" panose="02020300000000000000" pitchFamily="18" charset="-128"/>
              <a:ea typeface="Adobe Ming Std L" panose="020203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1697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000"/>
                    </a14:imgEffect>
                    <a14:imgEffect>
                      <a14:saturation sat="115000"/>
                    </a14:imgEffect>
                    <a14:imgEffect>
                      <a14:brightnessContrast bright="-59000" contrast="32000"/>
                    </a14:imgEffect>
                  </a14:imgLayer>
                </a14:imgProps>
              </a:ext>
            </a:extLst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BR" sz="4800" b="1" dirty="0">
                <a:solidFill>
                  <a:schemeClr val="accent6">
                    <a:lumMod val="75000"/>
                  </a:schemeClr>
                </a:solidFill>
                <a:latin typeface="Tempus Sans ITC" pitchFamily="82" charset="0"/>
              </a:rPr>
              <a:t>       </a:t>
            </a:r>
            <a:r>
              <a:rPr lang="pt-BR" dirty="0" smtClean="0"/>
              <a:t> </a:t>
            </a:r>
            <a:r>
              <a:rPr lang="pt-BR" sz="5400" b="1" dirty="0" smtClean="0">
                <a:solidFill>
                  <a:schemeClr val="bg1"/>
                </a:solidFill>
                <a:latin typeface="Tempus Sans ITC" panose="04020404030D07020202" pitchFamily="82" charset="0"/>
              </a:rPr>
              <a:t>História da Fibrilação Atrial</a:t>
            </a:r>
            <a:endParaRPr lang="pt-BR" b="1" dirty="0">
              <a:solidFill>
                <a:schemeClr val="bg1"/>
              </a:solidFill>
              <a:latin typeface="Tempus Sans ITC" panose="04020404030D07020202" pitchFamily="82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838200" y="3064019"/>
            <a:ext cx="5181600" cy="37939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200" dirty="0" smtClean="0">
                <a:solidFill>
                  <a:schemeClr val="bg1"/>
                </a:solidFill>
                <a:latin typeface="Tempus Sans ITC" panose="04020404030D07020202" pitchFamily="82" charset="0"/>
              </a:rPr>
              <a:t>    </a:t>
            </a:r>
            <a:r>
              <a:rPr lang="pt-BR" sz="3200" b="1" dirty="0" smtClean="0">
                <a:solidFill>
                  <a:schemeClr val="accent2">
                    <a:lumMod val="75000"/>
                  </a:schemeClr>
                </a:solidFill>
              </a:rPr>
              <a:t>Sc</a:t>
            </a:r>
            <a:r>
              <a:rPr lang="pt-BR" sz="3200" b="1" dirty="0">
                <a:solidFill>
                  <a:schemeClr val="accent2">
                    <a:lumMod val="75000"/>
                  </a:schemeClr>
                </a:solidFill>
              </a:rPr>
              <a:t>. XV</a:t>
            </a:r>
            <a:r>
              <a:rPr lang="pt-BR" sz="3200" b="1" dirty="0">
                <a:solidFill>
                  <a:schemeClr val="accent2">
                    <a:lumMod val="75000"/>
                  </a:schemeClr>
                </a:solidFill>
                <a:latin typeface="Tempus Sans ITC" panose="04020404030D07020202" pitchFamily="82" charset="0"/>
              </a:rPr>
              <a:t> </a:t>
            </a:r>
            <a:endParaRPr lang="pt-BR" sz="3200" b="1" dirty="0" smtClean="0">
              <a:solidFill>
                <a:schemeClr val="accent2">
                  <a:lumMod val="75000"/>
                </a:schemeClr>
              </a:solidFill>
              <a:latin typeface="Tempus Sans ITC" panose="04020404030D07020202" pitchFamily="82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t-BR" sz="3200" dirty="0" smtClean="0">
                <a:solidFill>
                  <a:schemeClr val="bg1"/>
                </a:solidFill>
                <a:latin typeface="Tempus Sans ITC" panose="04020404030D07020202" pitchFamily="82" charset="0"/>
              </a:rPr>
              <a:t> </a:t>
            </a:r>
            <a:r>
              <a:rPr lang="pt-BR" sz="3200" dirty="0">
                <a:solidFill>
                  <a:schemeClr val="bg1"/>
                </a:solidFill>
              </a:rPr>
              <a:t>pulso irregular; </a:t>
            </a:r>
            <a:endParaRPr lang="pt-BR" sz="3200" dirty="0" smtClean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t-BR" sz="3200" dirty="0" smtClean="0">
                <a:solidFill>
                  <a:schemeClr val="bg1"/>
                </a:solidFill>
              </a:rPr>
              <a:t>delirium </a:t>
            </a:r>
            <a:r>
              <a:rPr lang="pt-BR" sz="3200" dirty="0">
                <a:solidFill>
                  <a:schemeClr val="bg1"/>
                </a:solidFill>
              </a:rPr>
              <a:t>cordis;  </a:t>
            </a:r>
            <a:endParaRPr lang="pt-BR" sz="3200" dirty="0" smtClean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t-BR" sz="3200" dirty="0" smtClean="0">
                <a:solidFill>
                  <a:schemeClr val="bg1"/>
                </a:solidFill>
              </a:rPr>
              <a:t>palpitações </a:t>
            </a:r>
            <a:r>
              <a:rPr lang="pt-BR" sz="3200" dirty="0">
                <a:solidFill>
                  <a:schemeClr val="bg1"/>
                </a:solidFill>
              </a:rPr>
              <a:t>revoltosas;</a:t>
            </a:r>
          </a:p>
          <a:p>
            <a:endParaRPr lang="pt-BR" sz="3200" dirty="0">
              <a:latin typeface="Tempus Sans ITC" panose="04020404030D07020202" pitchFamily="82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6172200" y="2050472"/>
            <a:ext cx="6019800" cy="4918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200" b="1" dirty="0" smtClean="0">
                <a:solidFill>
                  <a:schemeClr val="accent2">
                    <a:lumMod val="75000"/>
                  </a:schemeClr>
                </a:solidFill>
              </a:rPr>
              <a:t>1906</a:t>
            </a:r>
            <a:r>
              <a:rPr lang="pt-BR" sz="3200" dirty="0" smtClean="0">
                <a:solidFill>
                  <a:schemeClr val="bg1"/>
                </a:solidFill>
              </a:rPr>
              <a:t> </a:t>
            </a:r>
            <a:r>
              <a:rPr lang="pt-BR" sz="3200" dirty="0" smtClean="0">
                <a:solidFill>
                  <a:schemeClr val="bg1"/>
                </a:solidFill>
                <a:latin typeface="Tempus Sans ITC" panose="04020404030D07020202" pitchFamily="82" charset="0"/>
              </a:rPr>
              <a:t>-</a:t>
            </a:r>
            <a:r>
              <a:rPr lang="pt-BR" sz="3200" dirty="0" smtClean="0">
                <a:solidFill>
                  <a:schemeClr val="bg1"/>
                </a:solidFill>
              </a:rPr>
              <a:t>Einthoven –descrevia </a:t>
            </a:r>
            <a:r>
              <a:rPr lang="pt-BR" sz="3200" dirty="0">
                <a:solidFill>
                  <a:schemeClr val="bg1"/>
                </a:solidFill>
              </a:rPr>
              <a:t>como interferência elétrica a irregularidade atrial </a:t>
            </a:r>
            <a:r>
              <a:rPr lang="pt-BR" sz="3200" dirty="0" smtClean="0">
                <a:solidFill>
                  <a:schemeClr val="bg1"/>
                </a:solidFill>
              </a:rPr>
              <a:t>;</a:t>
            </a:r>
          </a:p>
          <a:p>
            <a:pPr marL="0" indent="0">
              <a:buNone/>
            </a:pPr>
            <a:endParaRPr lang="pt-BR" sz="3200" dirty="0">
              <a:solidFill>
                <a:schemeClr val="bg1"/>
              </a:solidFill>
              <a:latin typeface="Tempus Sans ITC" panose="04020404030D07020202" pitchFamily="82" charset="0"/>
            </a:endParaRPr>
          </a:p>
          <a:p>
            <a:pPr marL="0" indent="0">
              <a:buNone/>
            </a:pPr>
            <a:endParaRPr lang="pt-BR" sz="3200" dirty="0" smtClean="0">
              <a:solidFill>
                <a:schemeClr val="bg1"/>
              </a:solidFill>
              <a:latin typeface="Tempus Sans ITC" panose="04020404030D07020202" pitchFamily="82" charset="0"/>
            </a:endParaRPr>
          </a:p>
          <a:p>
            <a:pPr marL="0" indent="0">
              <a:buNone/>
            </a:pPr>
            <a:endParaRPr lang="pt-BR" sz="3200" dirty="0">
              <a:solidFill>
                <a:schemeClr val="bg1"/>
              </a:solidFill>
              <a:latin typeface="Tempus Sans ITC" panose="04020404030D07020202" pitchFamily="82" charset="0"/>
            </a:endParaRPr>
          </a:p>
          <a:p>
            <a:pPr marL="0" indent="0">
              <a:buNone/>
            </a:pPr>
            <a:r>
              <a:rPr lang="pt-BR" sz="3200" b="1" dirty="0" smtClean="0">
                <a:solidFill>
                  <a:schemeClr val="accent2">
                    <a:lumMod val="75000"/>
                  </a:schemeClr>
                </a:solidFill>
              </a:rPr>
              <a:t>1908</a:t>
            </a:r>
            <a:r>
              <a:rPr lang="pt-BR" sz="3200" b="1" dirty="0" smtClean="0">
                <a:solidFill>
                  <a:schemeClr val="accent2">
                    <a:lumMod val="75000"/>
                  </a:schemeClr>
                </a:solidFill>
                <a:latin typeface="Tempus Sans ITC" panose="04020404030D07020202" pitchFamily="82" charset="0"/>
              </a:rPr>
              <a:t> </a:t>
            </a:r>
            <a:r>
              <a:rPr lang="pt-BR" sz="3200" dirty="0" smtClean="0">
                <a:solidFill>
                  <a:schemeClr val="bg1"/>
                </a:solidFill>
                <a:latin typeface="Tempus Sans ITC" panose="04020404030D07020202" pitchFamily="82" charset="0"/>
              </a:rPr>
              <a:t>- </a:t>
            </a:r>
            <a:r>
              <a:rPr lang="pt-BR" sz="3200" dirty="0" smtClean="0">
                <a:solidFill>
                  <a:schemeClr val="bg1"/>
                </a:solidFill>
              </a:rPr>
              <a:t>Hering – descreveu as ondas F</a:t>
            </a:r>
            <a:endParaRPr lang="pt-BR" sz="3200" dirty="0">
              <a:solidFill>
                <a:schemeClr val="bg1"/>
              </a:solidFill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9528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"/>
            <a:ext cx="11353800" cy="1144587"/>
          </a:xfrm>
        </p:spPr>
        <p:txBody>
          <a:bodyPr/>
          <a:lstStyle/>
          <a:p>
            <a:r>
              <a:rPr lang="pt-BR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Fibrilação Atrial</a:t>
            </a:r>
            <a:endParaRPr lang="pt-BR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825625"/>
            <a:ext cx="6019800" cy="4351338"/>
          </a:xfrm>
        </p:spPr>
        <p:txBody>
          <a:bodyPr>
            <a:normAutofit lnSpcReduction="10000"/>
          </a:bodyPr>
          <a:lstStyle/>
          <a:p>
            <a:endParaRPr lang="pt-BR" dirty="0" smtClean="0"/>
          </a:p>
          <a:p>
            <a:pPr marL="0" indent="0">
              <a:buNone/>
            </a:pPr>
            <a:endParaRPr lang="pt-BR" sz="6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</a:endParaRPr>
          </a:p>
          <a:p>
            <a:pPr marL="0" indent="0">
              <a:buNone/>
            </a:pPr>
            <a:endParaRPr lang="pt-BR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</a:endParaRPr>
          </a:p>
          <a:p>
            <a:pPr marL="0" indent="0">
              <a:buNone/>
            </a:pPr>
            <a:r>
              <a:rPr lang="pt-BR" sz="6000" dirty="0" smtClean="0">
                <a:solidFill>
                  <a:srgbClr val="FFFF00"/>
                </a:solidFill>
              </a:rPr>
              <a:t>              ALERTA :</a:t>
            </a:r>
            <a:endParaRPr lang="pt-BR" sz="3600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pt-BR" sz="3600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25035" y="1825624"/>
            <a:ext cx="6866965" cy="50323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pt-BR" sz="4400" dirty="0" smtClean="0">
                <a:solidFill>
                  <a:schemeClr val="bg1"/>
                </a:solidFill>
              </a:rPr>
              <a:t>Piora </a:t>
            </a:r>
            <a:r>
              <a:rPr lang="pt-BR" sz="4400" dirty="0">
                <a:solidFill>
                  <a:schemeClr val="bg1"/>
                </a:solidFill>
              </a:rPr>
              <a:t>da qualidade de </a:t>
            </a:r>
            <a:r>
              <a:rPr lang="pt-BR" sz="4400" dirty="0" smtClean="0">
                <a:solidFill>
                  <a:schemeClr val="bg1"/>
                </a:solidFill>
              </a:rPr>
              <a:t>vida;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4400" dirty="0" smtClean="0">
                <a:solidFill>
                  <a:schemeClr val="bg1"/>
                </a:solidFill>
              </a:rPr>
              <a:t>Tratamento continuado;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4400" dirty="0" smtClean="0">
                <a:solidFill>
                  <a:schemeClr val="bg1"/>
                </a:solidFill>
              </a:rPr>
              <a:t>Risco de complicações;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4400" dirty="0" smtClean="0">
                <a:solidFill>
                  <a:schemeClr val="bg1"/>
                </a:solidFill>
              </a:rPr>
              <a:t>Mortalidade dobrada.</a:t>
            </a:r>
            <a:endParaRPr lang="pt-BR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19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chemeClr val="accent5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0694988" cy="1108075"/>
          </a:xfrm>
        </p:spPr>
        <p:txBody>
          <a:bodyPr>
            <a:normAutofit/>
          </a:bodyPr>
          <a:lstStyle/>
          <a:p>
            <a:r>
              <a:rPr lang="pt-BR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Fibrilação atrial - Definição:</a:t>
            </a:r>
            <a:endParaRPr lang="pt-BR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46238"/>
            <a:ext cx="12192000" cy="638968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pt-BR" sz="3600" dirty="0" smtClean="0">
                <a:solidFill>
                  <a:schemeClr val="bg1"/>
                </a:solidFill>
              </a:rPr>
              <a:t>Completa desorganização da atividade elétrica atrial;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3600" dirty="0" smtClean="0">
                <a:solidFill>
                  <a:schemeClr val="bg1"/>
                </a:solidFill>
              </a:rPr>
              <a:t>Átrios perdem capacidade de contração;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3600" dirty="0" smtClean="0">
                <a:solidFill>
                  <a:schemeClr val="bg1"/>
                </a:solidFill>
              </a:rPr>
              <a:t>Inibição do nó sinusal;</a:t>
            </a:r>
          </a:p>
          <a:p>
            <a:pPr marL="0" indent="0">
              <a:buNone/>
            </a:pPr>
            <a:endParaRPr lang="pt-BR" sz="36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pt-BR" sz="3600" dirty="0" smtClean="0">
                <a:solidFill>
                  <a:schemeClr val="accent5">
                    <a:lumMod val="50000"/>
                  </a:schemeClr>
                </a:solidFill>
              </a:rPr>
              <a:t>Ondas F com forma e amplitude variáveis (melhor em V1);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3600" dirty="0" smtClean="0">
                <a:solidFill>
                  <a:schemeClr val="accent5">
                    <a:lumMod val="50000"/>
                  </a:schemeClr>
                </a:solidFill>
              </a:rPr>
              <a:t>Frequência atrial geralmente entre 350 e 600 bpm;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3600" dirty="0" smtClean="0">
                <a:solidFill>
                  <a:schemeClr val="accent5">
                    <a:lumMod val="50000"/>
                  </a:schemeClr>
                </a:solidFill>
              </a:rPr>
              <a:t>Irregularidade de passagem de estímulos pela JAV – RR variáveis;</a:t>
            </a:r>
            <a:endParaRPr lang="pt-BR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62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chemeClr val="accent5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"/>
            <a:ext cx="11153104" cy="1171976"/>
          </a:xfrm>
        </p:spPr>
        <p:txBody>
          <a:bodyPr>
            <a:noAutofit/>
          </a:bodyPr>
          <a:lstStyle/>
          <a:p>
            <a:r>
              <a:rPr lang="pt-BR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       Isso é  Fibrilação Atrial:</a:t>
            </a:r>
            <a:endParaRPr lang="pt-BR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90688"/>
            <a:ext cx="12192000" cy="5167312"/>
          </a:xfrm>
        </p:spPr>
        <p:txBody>
          <a:bodyPr>
            <a:normAutofit fontScale="40000" lnSpcReduction="20000"/>
          </a:bodyPr>
          <a:lstStyle/>
          <a:p>
            <a:pPr marL="742950" indent="-742950">
              <a:buFont typeface="+mj-lt"/>
              <a:buAutoNum type="arabicPeriod"/>
            </a:pPr>
            <a:endParaRPr lang="pt-BR" sz="36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pt-BR" sz="7600" dirty="0" smtClean="0">
                <a:solidFill>
                  <a:schemeClr val="bg1"/>
                </a:solidFill>
              </a:rPr>
              <a:t>RR irregular ( sempre*)</a:t>
            </a:r>
          </a:p>
          <a:p>
            <a:pPr marL="742950" indent="-742950">
              <a:buFont typeface="+mj-lt"/>
              <a:buAutoNum type="arabicPeriod"/>
            </a:pPr>
            <a:endParaRPr lang="pt-BR" sz="7600" dirty="0" smtClean="0">
              <a:solidFill>
                <a:schemeClr val="bg1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pt-BR" sz="7600" dirty="0" smtClean="0">
                <a:solidFill>
                  <a:schemeClr val="bg1"/>
                </a:solidFill>
              </a:rPr>
              <a:t>Não tem onda P</a:t>
            </a:r>
          </a:p>
          <a:p>
            <a:pPr marL="742950" indent="-742950">
              <a:buFont typeface="+mj-lt"/>
              <a:buAutoNum type="arabicPeriod"/>
            </a:pPr>
            <a:endParaRPr lang="pt-BR" sz="76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pt-BR" sz="7600" dirty="0" smtClean="0">
                <a:solidFill>
                  <a:schemeClr val="accent5">
                    <a:lumMod val="50000"/>
                  </a:schemeClr>
                </a:solidFill>
              </a:rPr>
              <a:t>Onda F  pode estar visível – melhor em V1 ( f. atrial de 350 a 600 </a:t>
            </a:r>
            <a:r>
              <a:rPr lang="pt-BR" sz="7600" dirty="0" err="1" smtClean="0">
                <a:solidFill>
                  <a:schemeClr val="accent5">
                    <a:lumMod val="50000"/>
                  </a:schemeClr>
                </a:solidFill>
              </a:rPr>
              <a:t>bpm</a:t>
            </a:r>
            <a:r>
              <a:rPr lang="pt-BR" sz="7600" dirty="0" smtClean="0">
                <a:solidFill>
                  <a:schemeClr val="accent5">
                    <a:lumMod val="50000"/>
                  </a:schemeClr>
                </a:solidFill>
              </a:rPr>
              <a:t>)</a:t>
            </a:r>
          </a:p>
          <a:p>
            <a:pPr marL="742950" indent="-742950">
              <a:buFont typeface="+mj-lt"/>
              <a:buAutoNum type="arabicPeriod"/>
            </a:pPr>
            <a:endParaRPr lang="pt-BR" sz="76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pt-BR" sz="7600" dirty="0" smtClean="0">
                <a:solidFill>
                  <a:schemeClr val="accent5">
                    <a:lumMod val="50000"/>
                  </a:schemeClr>
                </a:solidFill>
              </a:rPr>
              <a:t>Morfologia do QRS variável</a:t>
            </a:r>
            <a:endParaRPr lang="pt-BR" sz="76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pt-BR" sz="36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pt-BR" sz="36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pt-BR" sz="3600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pt-BR" sz="5100" dirty="0" smtClean="0">
                <a:solidFill>
                  <a:schemeClr val="accent5">
                    <a:lumMod val="50000"/>
                  </a:schemeClr>
                </a:solidFill>
              </a:rPr>
              <a:t>* RR regular só se BAVT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5517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chemeClr val="accent5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"/>
            <a:ext cx="11153104" cy="1171976"/>
          </a:xfrm>
        </p:spPr>
        <p:txBody>
          <a:bodyPr>
            <a:noAutofit/>
          </a:bodyPr>
          <a:lstStyle/>
          <a:p>
            <a:r>
              <a:rPr lang="pt-BR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Consequências da Fibrilação Atrial</a:t>
            </a:r>
            <a:endParaRPr lang="pt-BR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90688"/>
            <a:ext cx="12192000" cy="516731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pt-BR" sz="3600" dirty="0">
                <a:solidFill>
                  <a:schemeClr val="bg1"/>
                </a:solidFill>
              </a:rPr>
              <a:t>Perda </a:t>
            </a:r>
            <a:r>
              <a:rPr lang="pt-BR" sz="3600" dirty="0" smtClean="0">
                <a:solidFill>
                  <a:schemeClr val="bg1"/>
                </a:solidFill>
              </a:rPr>
              <a:t>contração </a:t>
            </a:r>
            <a:r>
              <a:rPr lang="pt-BR" sz="3600" dirty="0">
                <a:solidFill>
                  <a:schemeClr val="bg1"/>
                </a:solidFill>
              </a:rPr>
              <a:t>atrial - </a:t>
            </a:r>
            <a:r>
              <a:rPr lang="pt-BR" sz="3600" dirty="0" smtClean="0">
                <a:solidFill>
                  <a:schemeClr val="bg1"/>
                </a:solidFill>
              </a:rPr>
              <a:t>redução </a:t>
            </a:r>
            <a:r>
              <a:rPr lang="pt-BR" sz="3600" dirty="0">
                <a:solidFill>
                  <a:schemeClr val="bg1"/>
                </a:solidFill>
              </a:rPr>
              <a:t>20 a </a:t>
            </a:r>
            <a:r>
              <a:rPr lang="pt-BR" sz="3600" dirty="0" smtClean="0">
                <a:solidFill>
                  <a:schemeClr val="bg1"/>
                </a:solidFill>
              </a:rPr>
              <a:t>30% do débito cardíaco;</a:t>
            </a:r>
            <a:endParaRPr lang="pt-BR" sz="36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t-BR" sz="3600" dirty="0">
                <a:solidFill>
                  <a:schemeClr val="bg1"/>
                </a:solidFill>
              </a:rPr>
              <a:t>Palpitações ( diminuem com a idade );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3600" dirty="0">
                <a:solidFill>
                  <a:schemeClr val="bg1"/>
                </a:solidFill>
              </a:rPr>
              <a:t>Dispnéia, tonteira, síncope</a:t>
            </a:r>
            <a:r>
              <a:rPr lang="pt-BR" sz="3600" dirty="0" smtClean="0">
                <a:solidFill>
                  <a:schemeClr val="bg1"/>
                </a:solidFill>
              </a:rPr>
              <a:t>;</a:t>
            </a:r>
          </a:p>
          <a:p>
            <a:pPr>
              <a:buFont typeface="Wingdings" panose="05000000000000000000" pitchFamily="2" charset="2"/>
              <a:buChar char="ü"/>
            </a:pPr>
            <a:endParaRPr lang="pt-BR" sz="36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pt-BR" sz="36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t-BR" sz="3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pt-BR" sz="3200" b="1" dirty="0" smtClean="0">
                <a:solidFill>
                  <a:schemeClr val="accent5">
                    <a:lumMod val="50000"/>
                  </a:schemeClr>
                </a:solidFill>
              </a:rPr>
              <a:t>&gt;</a:t>
            </a:r>
            <a:r>
              <a:rPr lang="pt-BR" sz="3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pt-BR" sz="3600" dirty="0">
                <a:solidFill>
                  <a:schemeClr val="accent5">
                    <a:lumMod val="50000"/>
                  </a:schemeClr>
                </a:solidFill>
              </a:rPr>
              <a:t>de FC desproporcional ao esforço – Taquicardiomiopatia;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3600" dirty="0">
                <a:solidFill>
                  <a:schemeClr val="accent5">
                    <a:lumMod val="50000"/>
                  </a:schemeClr>
                </a:solidFill>
              </a:rPr>
              <a:t>Maior risco de AVCi – aumenta de 5 a 7 X;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3600" dirty="0">
                <a:solidFill>
                  <a:schemeClr val="accent5">
                    <a:lumMod val="50000"/>
                  </a:schemeClr>
                </a:solidFill>
              </a:rPr>
              <a:t>T</a:t>
            </a:r>
            <a:r>
              <a:rPr lang="pt-BR" sz="3600" dirty="0" smtClean="0">
                <a:solidFill>
                  <a:schemeClr val="accent5">
                    <a:lumMod val="50000"/>
                  </a:schemeClr>
                </a:solidFill>
              </a:rPr>
              <a:t>axa </a:t>
            </a:r>
            <a:r>
              <a:rPr lang="pt-BR" sz="3600" dirty="0">
                <a:solidFill>
                  <a:schemeClr val="accent5">
                    <a:lumMod val="50000"/>
                  </a:schemeClr>
                </a:solidFill>
              </a:rPr>
              <a:t>de mortalidade é dobrada em relação ao ritmo sinusal;</a:t>
            </a:r>
          </a:p>
          <a:p>
            <a:endParaRPr lang="pt-BR" sz="36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7582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96784"/>
          </a:xfrm>
          <a:gradFill>
            <a:gsLst>
              <a:gs pos="20000">
                <a:schemeClr val="accent5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9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pt-BR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Mecanismos eletrofisiológicos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6785"/>
            <a:ext cx="5353396" cy="5561215"/>
          </a:xfrm>
          <a:gradFill>
            <a:gsLst>
              <a:gs pos="20000">
                <a:schemeClr val="accent5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9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353396" y="1296786"/>
            <a:ext cx="6838604" cy="5561214"/>
          </a:xfrm>
          <a:gradFill>
            <a:gsLst>
              <a:gs pos="20000">
                <a:schemeClr val="accent5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9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Gautami" panose="020B0502040204020203" pitchFamily="34" charset="0"/>
              </a:rPr>
              <a:t>Aumento do átrio esquerdo – principal predisposição</a:t>
            </a:r>
            <a:r>
              <a:rPr lang="pt-BR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Gautami" panose="020B0502040204020203" pitchFamily="34" charset="0"/>
              </a:rPr>
              <a:t>;</a:t>
            </a:r>
          </a:p>
          <a:p>
            <a:pPr>
              <a:buFont typeface="Wingdings" panose="05000000000000000000" pitchFamily="2" charset="2"/>
              <a:buChar char="ü"/>
            </a:pPr>
            <a:endParaRPr lang="pt-BR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Gautami" panose="020B0502040204020203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Gautami" panose="020B0502040204020203" pitchFamily="34" charset="0"/>
              </a:rPr>
              <a:t>Reentradas intra atriais </a:t>
            </a:r>
            <a:r>
              <a:rPr lang="pt-BR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Gautami" panose="020B0502040204020203" pitchFamily="34" charset="0"/>
              </a:rPr>
              <a:t>múltiplas </a:t>
            </a: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Gautami" panose="020B0502040204020203" pitchFamily="34" charset="0"/>
              </a:rPr>
              <a:t>+ Gatilhos focais</a:t>
            </a:r>
            <a:r>
              <a:rPr lang="pt-BR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Gautami" panose="020B0502040204020203" pitchFamily="34" charset="0"/>
              </a:rPr>
              <a:t>;</a:t>
            </a:r>
          </a:p>
          <a:p>
            <a:pPr>
              <a:buFont typeface="Wingdings" panose="05000000000000000000" pitchFamily="2" charset="2"/>
              <a:buChar char="ü"/>
            </a:pPr>
            <a:endParaRPr lang="pt-BR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Gautami" panose="020B0502040204020203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t-BR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Gautami" panose="020B0502040204020203" pitchFamily="34" charset="0"/>
              </a:rPr>
              <a:t>Gatilhos na desembocaduras das 4 veias pulmonares no AE</a:t>
            </a:r>
            <a:r>
              <a:rPr lang="pt-BR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Gautami" panose="020B0502040204020203" pitchFamily="34" charset="0"/>
              </a:rPr>
              <a:t>;</a:t>
            </a:r>
          </a:p>
          <a:p>
            <a:pPr>
              <a:buFont typeface="Wingdings" panose="05000000000000000000" pitchFamily="2" charset="2"/>
              <a:buChar char="ü"/>
            </a:pPr>
            <a:endParaRPr lang="pt-BR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Gautami" panose="020B0502040204020203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t-BR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Gautami" panose="020B0502040204020203" pitchFamily="34" charset="0"/>
              </a:rPr>
              <a:t>Remodelamento atrial vai garantir a perpetuação da arritmia;</a:t>
            </a:r>
          </a:p>
          <a:p>
            <a:pPr>
              <a:buFont typeface="Wingdings" panose="05000000000000000000" pitchFamily="2" charset="2"/>
              <a:buChar char="ü"/>
            </a:pPr>
            <a:endParaRPr lang="pt-BR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Gautami" panose="020B0502040204020203" pitchFamily="34" charset="0"/>
            </a:endParaRPr>
          </a:p>
          <a:p>
            <a:endParaRPr lang="pt-BR" dirty="0">
              <a:cs typeface="Gautam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20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chemeClr val="accent5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1339403"/>
          </a:xfrm>
        </p:spPr>
        <p:txBody>
          <a:bodyPr>
            <a:normAutofit/>
          </a:bodyPr>
          <a:lstStyle/>
          <a:p>
            <a:pPr algn="r"/>
            <a:r>
              <a:rPr lang="pt-BR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FA - Epidemiologia</a:t>
            </a:r>
            <a:endParaRPr lang="pt-BR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043189"/>
            <a:ext cx="12192000" cy="542200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endParaRPr lang="pt-BR" sz="3600" dirty="0" smtClean="0">
              <a:solidFill>
                <a:schemeClr val="bg1">
                  <a:lumMod val="95000"/>
                </a:schemeClr>
              </a:solidFill>
              <a:latin typeface="Tempus Sans ITC" panose="04020404030D07020202" pitchFamily="82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t-BR" sz="3600" dirty="0" smtClean="0">
                <a:solidFill>
                  <a:schemeClr val="bg1">
                    <a:lumMod val="95000"/>
                  </a:schemeClr>
                </a:solidFill>
              </a:rPr>
              <a:t>Arritmia </a:t>
            </a:r>
            <a:r>
              <a:rPr lang="pt-BR" sz="3600" dirty="0">
                <a:solidFill>
                  <a:schemeClr val="bg1">
                    <a:lumMod val="95000"/>
                  </a:schemeClr>
                </a:solidFill>
              </a:rPr>
              <a:t>sustentada mais frequente;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3600" dirty="0">
                <a:solidFill>
                  <a:schemeClr val="bg1">
                    <a:lumMod val="95000"/>
                  </a:schemeClr>
                </a:solidFill>
              </a:rPr>
              <a:t>Prevalência </a:t>
            </a:r>
            <a:r>
              <a:rPr lang="pt-BR" sz="3600" dirty="0" smtClean="0">
                <a:solidFill>
                  <a:schemeClr val="bg1">
                    <a:lumMod val="95000"/>
                  </a:schemeClr>
                </a:solidFill>
              </a:rPr>
              <a:t>&gt; com idade -  10%  dos </a:t>
            </a:r>
            <a:r>
              <a:rPr lang="pt-BR" sz="3600" dirty="0">
                <a:solidFill>
                  <a:schemeClr val="bg1">
                    <a:lumMod val="95000"/>
                  </a:schemeClr>
                </a:solidFill>
              </a:rPr>
              <a:t>&gt; de 80 anos; </a:t>
            </a:r>
            <a:endParaRPr lang="pt-BR" sz="36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pt-BR" sz="36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pt-BR" sz="360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t-BR" sz="3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pt-BR" sz="3600" dirty="0" smtClean="0">
                <a:solidFill>
                  <a:srgbClr val="002060"/>
                </a:solidFill>
              </a:rPr>
              <a:t>&gt; </a:t>
            </a:r>
            <a:r>
              <a:rPr lang="pt-BR" sz="3600" dirty="0">
                <a:solidFill>
                  <a:srgbClr val="002060"/>
                </a:solidFill>
              </a:rPr>
              <a:t>Expectativa de vida </a:t>
            </a:r>
            <a:r>
              <a:rPr lang="pt-BR" sz="3600" dirty="0" smtClean="0">
                <a:solidFill>
                  <a:srgbClr val="002060"/>
                </a:solidFill>
              </a:rPr>
              <a:t> </a:t>
            </a:r>
            <a:r>
              <a:rPr lang="pt-BR" sz="3600" dirty="0">
                <a:solidFill>
                  <a:srgbClr val="002060"/>
                </a:solidFill>
              </a:rPr>
              <a:t>- </a:t>
            </a:r>
            <a:r>
              <a:rPr lang="pt-BR" sz="3600" dirty="0" smtClean="0">
                <a:solidFill>
                  <a:srgbClr val="002060"/>
                </a:solidFill>
              </a:rPr>
              <a:t> &gt; FA </a:t>
            </a:r>
            <a:r>
              <a:rPr lang="pt-BR" sz="3600" dirty="0">
                <a:solidFill>
                  <a:srgbClr val="002060"/>
                </a:solidFill>
              </a:rPr>
              <a:t>– </a:t>
            </a:r>
            <a:r>
              <a:rPr lang="pt-BR" sz="3600" dirty="0" smtClean="0">
                <a:solidFill>
                  <a:srgbClr val="002060"/>
                </a:solidFill>
              </a:rPr>
              <a:t>verdadeira </a:t>
            </a:r>
            <a:r>
              <a:rPr lang="pt-BR" sz="3600" dirty="0">
                <a:solidFill>
                  <a:srgbClr val="002060"/>
                </a:solidFill>
              </a:rPr>
              <a:t>epidemia</a:t>
            </a:r>
            <a:r>
              <a:rPr lang="pt-BR" sz="3600" dirty="0" smtClean="0">
                <a:solidFill>
                  <a:srgbClr val="002060"/>
                </a:solidFill>
              </a:rPr>
              <a:t>;</a:t>
            </a:r>
            <a:endParaRPr lang="pt-BR" sz="3600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t-BR" sz="3600" dirty="0">
                <a:solidFill>
                  <a:srgbClr val="002060"/>
                </a:solidFill>
              </a:rPr>
              <a:t>Familiar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3600" dirty="0">
                <a:solidFill>
                  <a:srgbClr val="002060"/>
                </a:solidFill>
              </a:rPr>
              <a:t>Obeso</a:t>
            </a:r>
          </a:p>
          <a:p>
            <a:pPr>
              <a:buFont typeface="Wingdings" panose="05000000000000000000" pitchFamily="2" charset="2"/>
              <a:buChar char="ü"/>
            </a:pPr>
            <a:endParaRPr lang="pt-BR" sz="3600" dirty="0">
              <a:latin typeface="Tempus Sans ITC" panose="04020404030D07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29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2005</TotalTime>
  <Words>861</Words>
  <Application>Microsoft Office PowerPoint</Application>
  <PresentationFormat>Widescreen</PresentationFormat>
  <Paragraphs>222</Paragraphs>
  <Slides>22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30" baseType="lpstr">
      <vt:lpstr>Adobe Ming Std L</vt:lpstr>
      <vt:lpstr>Arial</vt:lpstr>
      <vt:lpstr>Calibri</vt:lpstr>
      <vt:lpstr>Calibri Light</vt:lpstr>
      <vt:lpstr>Gautami</vt:lpstr>
      <vt:lpstr>Tempus Sans ITC</vt:lpstr>
      <vt:lpstr>Wingdings</vt:lpstr>
      <vt:lpstr>Office Theme</vt:lpstr>
      <vt:lpstr>Apresentação do PowerPoint</vt:lpstr>
      <vt:lpstr>Caso Clínico:</vt:lpstr>
      <vt:lpstr>        História da Fibrilação Atrial</vt:lpstr>
      <vt:lpstr>Fibrilação Atrial</vt:lpstr>
      <vt:lpstr>Fibrilação atrial - Definição:</vt:lpstr>
      <vt:lpstr>       Isso é  Fibrilação Atrial:</vt:lpstr>
      <vt:lpstr>Consequências da Fibrilação Atrial</vt:lpstr>
      <vt:lpstr>Mecanismos eletrofisiológicos</vt:lpstr>
      <vt:lpstr>FA - Epidemiologia</vt:lpstr>
      <vt:lpstr>Fibrilação Atrial no Estudo de Framingham</vt:lpstr>
      <vt:lpstr>Causas de FA:                                    a) No coração normal</vt:lpstr>
      <vt:lpstr>Causas de FA:                           b) Secundária a Cardiopatia:</vt:lpstr>
      <vt:lpstr>     Fibrilação Atrial:    e agora?</vt:lpstr>
      <vt:lpstr>Tratamento da Fibrilação Atrial</vt:lpstr>
      <vt:lpstr>FA - Controle de frequência adequado</vt:lpstr>
      <vt:lpstr>Flutter Atrial</vt:lpstr>
      <vt:lpstr>Flutter Atrial</vt:lpstr>
      <vt:lpstr>Flutter Atrial</vt:lpstr>
      <vt:lpstr>      Isso é  Flutter Atrial</vt:lpstr>
      <vt:lpstr>CASO CLÍNICO -  A.Q.P., 48 anos, palpitações há 1 semana. Medicada no P.A. e encaminhada à Cardiologia. Ansiedade intensa há meses. Insônia recente. Eco transesofágico sem anormalidades estruturais e ausência de trombos em átrio E. Após 3 semanas de anticoagulação e controle de frequência, submetida à CVE sem sucesso. Encaminhada à Eletrofisiologia. Tentada nova CVE. Sucesso só com Ablação.</vt:lpstr>
      <vt:lpstr>CASO CLÍNICO : Paciente de 80 anos, deu entrada no P.A. com quadro de palpitação e precordialgia na madrugada. ECG com Flutter com resposta controlada. Encaminhado para Eco transesofágico e CVE com sucesso inicial. Uma semana após retorna ao consultório em Fibrilação atrial. 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Paulo Brandão</dc:creator>
  <cp:lastModifiedBy>Paulo</cp:lastModifiedBy>
  <cp:revision>93</cp:revision>
  <cp:lastPrinted>2014-08-18T10:44:57Z</cp:lastPrinted>
  <dcterms:created xsi:type="dcterms:W3CDTF">2014-04-09T11:47:10Z</dcterms:created>
  <dcterms:modified xsi:type="dcterms:W3CDTF">2018-08-28T17:49:17Z</dcterms:modified>
</cp:coreProperties>
</file>