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7" r:id="rId6"/>
    <p:sldId id="268" r:id="rId7"/>
    <p:sldId id="269" r:id="rId8"/>
    <p:sldId id="261" r:id="rId9"/>
    <p:sldId id="260" r:id="rId10"/>
    <p:sldId id="264" r:id="rId11"/>
    <p:sldId id="266" r:id="rId12"/>
    <p:sldId id="263" r:id="rId13"/>
    <p:sldId id="259" r:id="rId14"/>
    <p:sldId id="270" r:id="rId15"/>
    <p:sldId id="271" r:id="rId16"/>
    <p:sldId id="274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28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8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1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8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5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9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2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61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197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16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3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22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8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8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10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85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8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5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DB3B-E223-4966-8FA3-7A1CA30EF314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A1D4-20F7-4350-B8CB-8740F724B9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4858-B6EC-4A41-A8B6-D4596AFA055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155B-6534-4561-8A72-9C93F16D37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2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1901054" cy="1343892"/>
          </a:xfrm>
        </p:spPr>
        <p:txBody>
          <a:bodyPr>
            <a:normAutofit/>
          </a:bodyPr>
          <a:lstStyle/>
          <a:p>
            <a:pPr algn="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Bloqueio átrio - ventricular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5624"/>
            <a:ext cx="12399818" cy="52124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</a:t>
            </a:r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ECG – aula 6</a:t>
            </a:r>
            <a:endParaRPr lang="pt-BR" sz="1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endParaRPr lang="pt-BR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>
              <a:buNone/>
            </a:pPr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                                                                                            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BAV de 2º grau – Mobitz tipo I -Wenckebach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625"/>
            <a:ext cx="5605463" cy="270351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67466" y="1543988"/>
            <a:ext cx="6424534" cy="53140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Geralmente estabilidade elétrica;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Pode ser temporário;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Raramente progride;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Causa pode ser extrínseca;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Pode ocorrer durante sono.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3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BAV de 2º grau – Mobitz tipo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II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6172200" cy="21399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b="0" dirty="0" smtClean="0"/>
              <a:t>  </a:t>
            </a:r>
            <a:r>
              <a:rPr lang="pt-BR" sz="3200" b="0" dirty="0" smtClean="0">
                <a:solidFill>
                  <a:srgbClr val="002060"/>
                </a:solidFill>
              </a:rPr>
              <a:t>Pri constante;</a:t>
            </a:r>
          </a:p>
          <a:p>
            <a:endParaRPr lang="pt-BR" sz="32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 </a:t>
            </a:r>
            <a:r>
              <a:rPr lang="pt-BR" sz="3200" b="0" dirty="0" smtClean="0">
                <a:solidFill>
                  <a:srgbClr val="002060"/>
                </a:solidFill>
              </a:rPr>
              <a:t> Onda P intermitentemente bloqueada;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113"/>
            <a:ext cx="6099097" cy="303688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6000" y="1726882"/>
            <a:ext cx="6096000" cy="51311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Lesão mais baixa no sistema de condução 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Frequentemente lesão irreversível do sistema de condução;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002060"/>
                </a:solidFill>
              </a:rPr>
              <a:t>Pode evoluir para BAVT</a:t>
            </a:r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Bloqueio AV – 2º grau – 2:1</a:t>
            </a:r>
            <a:endParaRPr lang="pt-B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726882"/>
            <a:ext cx="5997575" cy="51311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Batimentos são conduzidos alternadamente, gerando relação 2:1;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Pri constante nos batimentos conduzidos;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Grau mais baixo de bloqueio, com frequente evolução para BAVT ;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6019800" cy="107702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4"/>
            <a:ext cx="6019800" cy="4352925"/>
          </a:xfrm>
        </p:spPr>
      </p:pic>
    </p:spTree>
    <p:extLst>
      <p:ext uri="{BB962C8B-B14F-4D97-AF65-F5344CB8AC3E}">
        <p14:creationId xmlns:p14="http://schemas.microsoft.com/office/powerpoint/2010/main" val="41264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28031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Bloqueio AV total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160"/>
            <a:ext cx="6172200" cy="23234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Ondas P não conduzem;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Dissociação do QRS das ondas P;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Frequência atrial sempre superior;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Nível de Bloqueio: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1 - NAV – QRS estreito, escape de junção com FC de 40 a 60 bpm;</a:t>
            </a:r>
          </a:p>
          <a:p>
            <a:pPr marL="0" indent="0">
              <a:buNone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2 - His-Purkinge – QRS largo – escape ventricular – FC  de 20 a 40 bpm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6906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CLÍNICO: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Paciente de 82 anos, deu entrada no Pronto Atendimento com relato de síncope em casa. Mostrava-se consciente, sem déficits, deambulando. PA – 110/70 mmHg, FC – 37 bpm. 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5" y="1690688"/>
            <a:ext cx="6255895" cy="51673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9"/>
            <a:ext cx="5936104" cy="5167312"/>
          </a:xfrm>
        </p:spPr>
      </p:pic>
    </p:spTree>
    <p:extLst>
      <p:ext uri="{BB962C8B-B14F-4D97-AF65-F5344CB8AC3E}">
        <p14:creationId xmlns:p14="http://schemas.microsoft.com/office/powerpoint/2010/main" val="21106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92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                       BAV de 2º grau</a:t>
            </a:r>
            <a:endParaRPr lang="pt-B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292"/>
            <a:ext cx="12192000" cy="5778707"/>
          </a:xfrm>
        </p:spPr>
      </p:pic>
    </p:spTree>
    <p:extLst>
      <p:ext uri="{BB962C8B-B14F-4D97-AF65-F5344CB8AC3E}">
        <p14:creationId xmlns:p14="http://schemas.microsoft.com/office/powerpoint/2010/main" val="1762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098"/>
          </a:xfrm>
        </p:spPr>
        <p:txBody>
          <a:bodyPr>
            <a:normAutofit/>
          </a:bodyPr>
          <a:lstStyle/>
          <a:p>
            <a:pPr algn="r"/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BAVT COM QRS estreito</a:t>
            </a:r>
            <a:endParaRPr lang="pt-BR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098"/>
            <a:ext cx="12192000" cy="6038902"/>
          </a:xfrm>
        </p:spPr>
      </p:pic>
    </p:spTree>
    <p:extLst>
      <p:ext uri="{BB962C8B-B14F-4D97-AF65-F5344CB8AC3E}">
        <p14:creationId xmlns:p14="http://schemas.microsoft.com/office/powerpoint/2010/main" val="22525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44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r"/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BAVT com QRS largo </a:t>
            </a:r>
            <a:endParaRPr lang="pt-B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438"/>
            <a:ext cx="6041036" cy="600356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5" y="854438"/>
            <a:ext cx="6150965" cy="6003561"/>
          </a:xfrm>
        </p:spPr>
      </p:pic>
    </p:spTree>
    <p:extLst>
      <p:ext uri="{BB962C8B-B14F-4D97-AF65-F5344CB8AC3E}">
        <p14:creationId xmlns:p14="http://schemas.microsoft.com/office/powerpoint/2010/main" val="491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4931"/>
            <a:ext cx="12192000" cy="8694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Gravando o ritmo</a:t>
            </a:r>
            <a:endParaRPr lang="pt-B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498"/>
            <a:ext cx="12192000" cy="6093502"/>
          </a:xfrm>
        </p:spPr>
      </p:pic>
    </p:spTree>
    <p:extLst>
      <p:ext uri="{BB962C8B-B14F-4D97-AF65-F5344CB8AC3E}">
        <p14:creationId xmlns:p14="http://schemas.microsoft.com/office/powerpoint/2010/main" val="34507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2200" y="-45720"/>
            <a:ext cx="51816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24254" y="0"/>
            <a:ext cx="5167745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                 </a:t>
            </a:r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Caso Clínico:</a:t>
            </a:r>
          </a:p>
          <a:p>
            <a:pPr marL="0" indent="0">
              <a:buNone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Paciente de 67 anos, encaminhado ao teste ergométrico para avaliar dor precordial.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Durante esforço em esteira ergométrica,</a:t>
            </a:r>
          </a:p>
          <a:p>
            <a:pPr marL="0" indent="0" algn="r">
              <a:buNone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presenta quadro de dispnéia, sudorese profusa, hipotensão e pré-síncope.</a:t>
            </a:r>
          </a:p>
          <a:p>
            <a:pPr marL="0" indent="0" algn="r">
              <a:buNone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FC – 25 bpm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PA – 80/50 mmHg</a:t>
            </a:r>
          </a:p>
          <a:p>
            <a:pPr marL="0" indent="0" algn="r">
              <a:buNone/>
            </a:pPr>
            <a:endParaRPr lang="pt-B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4254" cy="6858000"/>
          </a:xfrm>
        </p:spPr>
      </p:pic>
    </p:spTree>
    <p:extLst>
      <p:ext uri="{BB962C8B-B14F-4D97-AF65-F5344CB8AC3E}">
        <p14:creationId xmlns:p14="http://schemas.microsoft.com/office/powerpoint/2010/main" val="15251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</a:t>
            </a:r>
            <a:r>
              <a:rPr lang="pt-B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Bloqueio A-V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1 – BAV 1º grau</a:t>
            </a:r>
          </a:p>
          <a:p>
            <a:pPr marL="0" indent="0">
              <a:buNone/>
            </a:pPr>
            <a:endParaRPr lang="pt-BR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2 – BAV 2º grau - A -  Mobitz tipo I  ( Wenckeback )</a:t>
            </a:r>
          </a:p>
          <a:p>
            <a:pPr marL="0" indent="0">
              <a:buNone/>
            </a:pPr>
            <a:r>
              <a:rPr lang="pt-BR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- B  - Mobitz tipo II</a:t>
            </a:r>
          </a:p>
          <a:p>
            <a:pPr marL="0" indent="0">
              <a:buNone/>
            </a:pPr>
            <a:r>
              <a:rPr lang="pt-BR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- C  - BAV 2:1</a:t>
            </a:r>
          </a:p>
          <a:p>
            <a:pPr marL="0" indent="0">
              <a:buNone/>
            </a:pPr>
            <a:endParaRPr lang="pt-BR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3 - BAVT</a:t>
            </a:r>
            <a:endParaRPr lang="pt-B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07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         </a:t>
            </a:r>
            <a:r>
              <a:rPr lang="pt-B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Sintomas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204"/>
            <a:ext cx="12192000" cy="56437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Nos bloqueios não avançados ( BAV 1º grau e BAV 2º grau Mobitz tipo I ) – bem tolerados;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BAVs avançados – tontura, síncope, sudorese, dispnéia, convulsão, etc;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Bloqueio secundário – sintoma da doença inicial;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Outra sintomatologia em já bradicárdicos!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Não tentar refazer o ritmo sem abordar patologia de base; </a:t>
            </a:r>
            <a:endParaRPr lang="pt-B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95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                                                        </a:t>
            </a:r>
            <a:r>
              <a:rPr lang="pt-B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Causas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548"/>
            <a:ext cx="12192000" cy="61684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Hipoxemia;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Drogas;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Doença isquêmica ( NAV 90% - irrigado por CD);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Doença do Sistema de condução;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Inflamações, infecções;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Trauma cirúrgico;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Doenças do colágeno;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Anomalias congênitas;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Outras – Hipotireoidismo, Apnéia sono, H.I.Craniana;</a:t>
            </a:r>
            <a:endParaRPr lang="pt-B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                                                               </a:t>
            </a:r>
            <a:r>
              <a:rPr lang="pt-BR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Tratamento</a:t>
            </a:r>
            <a:endParaRPr lang="pt-BR" sz="7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3682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3600" u="sng" dirty="0" smtClean="0">
                <a:solidFill>
                  <a:srgbClr val="002060"/>
                </a:solidFill>
              </a:rPr>
              <a:t>Estáveis :</a:t>
            </a:r>
          </a:p>
          <a:p>
            <a:pPr marL="0" indent="0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Avaliar necessidade ou não de aumento imediato da F.C.;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Se BAV avançado – avaliar marcapasso transvenoso;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25062" y="1825625"/>
            <a:ext cx="466693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u="sng" dirty="0" smtClean="0">
                <a:solidFill>
                  <a:srgbClr val="002060"/>
                </a:solidFill>
              </a:rPr>
              <a:t>Instáveis:</a:t>
            </a:r>
          </a:p>
          <a:p>
            <a:pPr marL="0" indent="0">
              <a:buNone/>
            </a:pPr>
            <a:endParaRPr lang="pt-BR" sz="3600" u="sng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Avaliar drogas – Atropina, Dopamina, Adrenalina;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Avaliar  Marcapasso:</a:t>
            </a:r>
          </a:p>
          <a:p>
            <a:pPr marL="0" indent="0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</a:rPr>
              <a:t>Transcutâneo;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</a:rPr>
              <a:t>Transvenoso;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2060"/>
                </a:solidFill>
              </a:rPr>
              <a:t>Definitivo;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5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4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2200" y="1"/>
            <a:ext cx="6019800" cy="10715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Bloqueio AV de 1º grau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71562"/>
            <a:ext cx="6019800" cy="57864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PRi superior a 0,20 s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C00000"/>
                </a:solidFill>
              </a:rPr>
              <a:t>Todas as ondas P são conduzidas;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PRi - Podem ser variáveis; </a:t>
            </a: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C00000"/>
                </a:solidFill>
              </a:rPr>
              <a:t>Podem ter origem no NAV(maioria), His- Purkinje o nos átros ( &gt; SAE </a:t>
            </a:r>
            <a:r>
              <a:rPr lang="pt-BR" dirty="0" smtClean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Geralmente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benigno, raramente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sintomas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, se muito alargado; </a:t>
            </a: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Rara </a:t>
            </a:r>
            <a:r>
              <a:rPr lang="pt-BR" dirty="0">
                <a:solidFill>
                  <a:srgbClr val="C00000"/>
                </a:solidFill>
              </a:rPr>
              <a:t>evolução para bloqueio mais avançado;</a:t>
            </a: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690688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BAV de 2º grau – Mobitz tipo I  -Wenckebach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681164"/>
            <a:ext cx="5997575" cy="5176836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097588" y="1681163"/>
            <a:ext cx="6094411" cy="26908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>
                <a:solidFill>
                  <a:schemeClr val="accent5">
                    <a:lumMod val="50000"/>
                  </a:schemeClr>
                </a:solidFill>
              </a:rPr>
              <a:t>Aumento progressivo do Pri até falha de condução de P;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>
                <a:solidFill>
                  <a:schemeClr val="accent5">
                    <a:lumMod val="50000"/>
                  </a:schemeClr>
                </a:solidFill>
              </a:rPr>
              <a:t>Período refratário anormalmente longo no NAV;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>
                <a:solidFill>
                  <a:schemeClr val="accent5">
                    <a:lumMod val="50000"/>
                  </a:schemeClr>
                </a:solidFill>
              </a:rPr>
              <a:t>Local da lesão – 75% no NAV;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>
                <a:solidFill>
                  <a:schemeClr val="accent5">
                    <a:lumMod val="50000"/>
                  </a:schemeClr>
                </a:solidFill>
              </a:rPr>
              <a:t>Se QRS estreito – lesão NAV;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>
                <a:solidFill>
                  <a:schemeClr val="accent5">
                    <a:lumMod val="50000"/>
                  </a:schemeClr>
                </a:solidFill>
              </a:rPr>
              <a:t>QRS largo – NAV ou intra ou infrahissiano</a:t>
            </a:r>
            <a:endParaRPr lang="pt-BR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4765183"/>
            <a:ext cx="6094412" cy="2138534"/>
          </a:xfrm>
        </p:spPr>
      </p:pic>
    </p:spTree>
    <p:extLst>
      <p:ext uri="{BB962C8B-B14F-4D97-AF65-F5344CB8AC3E}">
        <p14:creationId xmlns:p14="http://schemas.microsoft.com/office/powerpoint/2010/main" val="23591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534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Tempus Sans ITC</vt:lpstr>
      <vt:lpstr>Wingdings</vt:lpstr>
      <vt:lpstr>Office Theme</vt:lpstr>
      <vt:lpstr>1_Office Theme</vt:lpstr>
      <vt:lpstr>Bloqueio átrio - ventricular</vt:lpstr>
      <vt:lpstr>Apresentação do PowerPoint</vt:lpstr>
      <vt:lpstr>                        Bloqueio A-V</vt:lpstr>
      <vt:lpstr>                        Sintomas</vt:lpstr>
      <vt:lpstr>                                                                       Causas</vt:lpstr>
      <vt:lpstr>                                                                      Tratamento</vt:lpstr>
      <vt:lpstr>Apresentação do PowerPoint</vt:lpstr>
      <vt:lpstr>Bloqueio AV de 1º grau</vt:lpstr>
      <vt:lpstr>BAV de 2º grau – Mobitz tipo I  -Wenckebach</vt:lpstr>
      <vt:lpstr>BAV de 2º grau – Mobitz tipo I -Wenckebach</vt:lpstr>
      <vt:lpstr>BAV de 2º grau – Mobitz tipo II</vt:lpstr>
      <vt:lpstr>Bloqueio AV – 2º grau – 2:1</vt:lpstr>
      <vt:lpstr>Bloqueio AV total</vt:lpstr>
      <vt:lpstr>CASO CLÍNICO:  Paciente de 82 anos, deu entrada no Pronto Atendimento com relato de síncope em casa. Mostrava-se consciente, sem déficits, deambulando. PA – 110/70 mmHg, FC – 37 bpm. </vt:lpstr>
      <vt:lpstr>                                        BAV de 2º grau</vt:lpstr>
      <vt:lpstr>BAVT COM QRS estreito</vt:lpstr>
      <vt:lpstr>BAVT com QRS largo </vt:lpstr>
      <vt:lpstr>Gravando o ritmo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Bloqueio átrio - ventricular</dc:title>
  <dc:creator>Paulo Brandão</dc:creator>
  <cp:lastModifiedBy>Paulo</cp:lastModifiedBy>
  <cp:revision>43</cp:revision>
  <dcterms:created xsi:type="dcterms:W3CDTF">2014-04-27T16:43:44Z</dcterms:created>
  <dcterms:modified xsi:type="dcterms:W3CDTF">2018-08-28T17:50:28Z</dcterms:modified>
</cp:coreProperties>
</file>